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1"/>
  </p:notesMasterIdLst>
  <p:sldIdLst>
    <p:sldId id="340" r:id="rId2"/>
    <p:sldId id="341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9" r:id="rId20"/>
  </p:sldIdLst>
  <p:sldSz cx="9144000" cy="5143500" type="screen16x9"/>
  <p:notesSz cx="6858000" cy="9144000"/>
  <p:embeddedFontLst>
    <p:embeddedFont>
      <p:font typeface="배달의민족 주아" panose="02020603020101020101" pitchFamily="18" charset="-127"/>
      <p:regular r:id="rId22"/>
    </p:embeddedFont>
    <p:embeddedFont>
      <p:font typeface="Abadi" panose="020B0600000101010101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C3D"/>
    <a:srgbClr val="363B3E"/>
    <a:srgbClr val="FEBB1B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CAB6EE-38D1-4F07-A34B-03C2EA2363EC}">
  <a:tblStyle styleId="{68CAB6EE-38D1-4F07-A34B-03C2EA2363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69" autoAdjust="0"/>
    <p:restoredTop sz="71662" autoAdjust="0"/>
  </p:normalViewPr>
  <p:slideViewPr>
    <p:cSldViewPr snapToGrid="0">
      <p:cViewPr varScale="1">
        <p:scale>
          <a:sx n="83" d="100"/>
          <a:sy n="83" d="100"/>
        </p:scale>
        <p:origin x="1013" y="48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자율주행의 핵심 요소는 인지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  <a:r>
              <a:rPr lang="en-US" altLang="ko-KR" dirty="0"/>
              <a:t>, </a:t>
            </a:r>
            <a:r>
              <a:rPr lang="ko-KR" altLang="en-US" dirty="0"/>
              <a:t>제어로 이루어져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93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다양한 센서들이 인지과정에서 사용되었는데요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이번에 </a:t>
            </a:r>
            <a:r>
              <a:rPr lang="en-US" altLang="ko-KR" dirty="0"/>
              <a:t>5</a:t>
            </a:r>
            <a:r>
              <a:rPr lang="ko-KR" altLang="en-US" dirty="0"/>
              <a:t>가지 종류의 센서를 사용 하게 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947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카메라 센서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보이는 화면처럼 직접 차량의 원하는 위치에 카메라를 부착하여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교통표지판</a:t>
            </a:r>
            <a:r>
              <a:rPr lang="en-US" altLang="ko-KR" dirty="0"/>
              <a:t>, </a:t>
            </a:r>
            <a:r>
              <a:rPr lang="ko-KR" altLang="en-US" dirty="0"/>
              <a:t>신호등</a:t>
            </a:r>
            <a:r>
              <a:rPr lang="en-US" altLang="ko-KR" dirty="0"/>
              <a:t>, </a:t>
            </a:r>
            <a:r>
              <a:rPr lang="ko-KR" altLang="en-US" dirty="0"/>
              <a:t>차선 등의 정보를 얻습니다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25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분석한 차선정보를 예로 들겠습니다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 </a:t>
            </a:r>
            <a:r>
              <a:rPr lang="ko-KR" altLang="en-US" dirty="0"/>
              <a:t>데이터를 수집하고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,  </a:t>
            </a:r>
            <a:r>
              <a:rPr lang="ko-KR" altLang="en-US" dirty="0"/>
              <a:t>수집한 데이터를 </a:t>
            </a:r>
            <a:r>
              <a:rPr lang="ko-KR" altLang="en-US" dirty="0" smtClean="0"/>
              <a:t>처리하여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후에 판단 및 제어 파트에서 주행에 이용할 수 </a:t>
            </a:r>
            <a:r>
              <a:rPr lang="ko-KR" altLang="en-US" dirty="0" smtClean="0"/>
              <a:t>있도록 합니다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향후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 피팅을 통해 차의 좌우 간격을 유지 합니다</a:t>
            </a: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541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라이다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차량 상단에 부착된 라이다 센서는 레이저 펄스를 방사하여 주변 물체에 대한 거리</a:t>
            </a:r>
            <a:r>
              <a:rPr lang="en-US" altLang="ko-KR" dirty="0"/>
              <a:t>, </a:t>
            </a:r>
            <a:r>
              <a:rPr lang="ko-KR" altLang="en-US" dirty="0"/>
              <a:t>위치 정보를 얻습니다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번 처럼 펄스를 방사하고</a:t>
            </a:r>
            <a:r>
              <a:rPr lang="en-US" altLang="ko-KR" dirty="0"/>
              <a:t>, 2</a:t>
            </a:r>
            <a:r>
              <a:rPr lang="ko-KR" altLang="en-US" dirty="0"/>
              <a:t>번처럼 반사된 펄스를 분석하여 물체들의 정보를 원하는 형태로 처리합니다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588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레이더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라이다와</a:t>
            </a:r>
            <a:r>
              <a:rPr lang="ko-KR" altLang="en-US" dirty="0"/>
              <a:t> 활용도는 동일하나</a:t>
            </a:r>
            <a:r>
              <a:rPr lang="en-US" altLang="ko-KR" dirty="0"/>
              <a:t>, </a:t>
            </a:r>
            <a:r>
              <a:rPr lang="ko-KR" altLang="en-US" dirty="0"/>
              <a:t>빛을 사용하지 않고</a:t>
            </a:r>
            <a:r>
              <a:rPr lang="en-US" altLang="ko-KR" dirty="0"/>
              <a:t>, </a:t>
            </a:r>
            <a:r>
              <a:rPr lang="ko-KR" altLang="en-US" dirty="0"/>
              <a:t>전파를 사용합니다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라이다보다</a:t>
            </a:r>
            <a:r>
              <a:rPr lang="ko-KR" altLang="en-US" dirty="0"/>
              <a:t> 정밀도는 다소 떨어지지만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레이더가 악천후에 더 물체 인식률이 더 강하기 때문에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라이다를</a:t>
            </a:r>
            <a:r>
              <a:rPr lang="ko-KR" altLang="en-US" dirty="0"/>
              <a:t> 보조하여 사용됩니다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571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GPS </a:t>
            </a:r>
            <a:r>
              <a:rPr lang="ko-KR" altLang="en-US" dirty="0"/>
              <a:t>센서는 좀 친숙하실 것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저희가 구성한 </a:t>
            </a:r>
            <a:r>
              <a:rPr lang="ko-KR" altLang="en-US" dirty="0" err="1"/>
              <a:t>맵과</a:t>
            </a:r>
            <a:r>
              <a:rPr lang="ko-KR" altLang="en-US" dirty="0"/>
              <a:t> 주변 환경은 실제와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시뮬레이터의 센서를 통해 획득하는 위도 경도 좌표는 현실세계의 좌표와 동일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좌표정보로 지금 차량이 </a:t>
            </a:r>
            <a:r>
              <a:rPr lang="ko-KR" altLang="en-US" dirty="0" err="1"/>
              <a:t>어디있는지</a:t>
            </a:r>
            <a:r>
              <a:rPr lang="en-US" altLang="ko-KR" dirty="0"/>
              <a:t>, </a:t>
            </a:r>
            <a:r>
              <a:rPr lang="ko-KR" altLang="en-US" dirty="0"/>
              <a:t>목적지까지 남은 거리는 얼마인지 등을 분석합니다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8067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주행에 필요한 각종 인지 데이터들이 수집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가공 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데이터들은 리눅스 로봇 </a:t>
            </a:r>
            <a:r>
              <a:rPr lang="en-US" altLang="ko-KR" dirty="0"/>
              <a:t>OS</a:t>
            </a:r>
            <a:r>
              <a:rPr lang="ko-KR" altLang="en-US" dirty="0"/>
              <a:t>로 전달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통신방식은 빠른 처리를 위해 실시간 </a:t>
            </a:r>
            <a:r>
              <a:rPr lang="ko-KR" altLang="en-US" dirty="0" err="1"/>
              <a:t>웹소켓</a:t>
            </a:r>
            <a:r>
              <a:rPr lang="ko-KR" altLang="en-US" dirty="0"/>
              <a:t> 통신을 사용하게 됩니다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7808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로봇 </a:t>
            </a:r>
            <a:r>
              <a:rPr lang="en-US" altLang="ko-KR" dirty="0"/>
              <a:t>OS </a:t>
            </a:r>
            <a:r>
              <a:rPr lang="ko-KR" altLang="en-US" dirty="0"/>
              <a:t>플랫폼에서 전달받은 데이터들로 차량 주행을 위한 판단을 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작성된 코드에 의해 판단 과정이 이루어 지게 되는데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PID 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ko-KR" altLang="en-US" dirty="0"/>
              <a:t>부드러운 경로 추적을 위한 </a:t>
            </a:r>
            <a:r>
              <a:rPr lang="en-US" altLang="ko-KR" dirty="0"/>
              <a:t>3</a:t>
            </a:r>
            <a:r>
              <a:rPr lang="ko-KR" altLang="en-US" dirty="0"/>
              <a:t>차원 궤적 함수 등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수학과 기계 </a:t>
            </a:r>
            <a:r>
              <a:rPr lang="ko-KR" altLang="en-US" dirty="0" err="1"/>
              <a:t>이론등을</a:t>
            </a:r>
            <a:r>
              <a:rPr lang="ko-KR" altLang="en-US" dirty="0"/>
              <a:t> 바탕으로 코드로 작성합니다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7761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판단결과를 종합하여 산출된 차량 조작 명령은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&lt;&lt;&lt;</a:t>
            </a:r>
            <a:r>
              <a:rPr lang="ko-KR" altLang="en-US" dirty="0"/>
              <a:t>클릭</a:t>
            </a:r>
            <a:r>
              <a:rPr lang="en-US" altLang="ko-KR" dirty="0"/>
              <a:t>&gt;&gt;&gt;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시뮬레이터의 차량으로 </a:t>
            </a:r>
            <a:r>
              <a:rPr lang="ko-KR" altLang="en-US" dirty="0"/>
              <a:t>전달됩니다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과정이 인지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  <a:r>
              <a:rPr lang="en-US" altLang="ko-KR" dirty="0"/>
              <a:t>, </a:t>
            </a:r>
            <a:r>
              <a:rPr lang="ko-KR" altLang="en-US" dirty="0"/>
              <a:t>제어 과정의 마지막인 제어가 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이렇게 완성된 자율주행 시스템은 어떻게 고객과 소통할까요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32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6669eaa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다시 프로젝트 설계로 돌아왔습니다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앞서  </a:t>
            </a:r>
            <a:r>
              <a:rPr lang="en-US" altLang="ko-KR" dirty="0"/>
              <a:t>1</a:t>
            </a:r>
            <a:r>
              <a:rPr lang="ko-KR" altLang="en-US" dirty="0"/>
              <a:t>번 자율주행 시스템이 어떻게 구성되는지 확인했습니다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구성된 저희의 자율주행 시스템은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2</a:t>
            </a:r>
            <a:r>
              <a:rPr lang="ko-KR" altLang="en-US" dirty="0"/>
              <a:t>번 파이어 베이스를 통해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3</a:t>
            </a:r>
            <a:r>
              <a:rPr lang="ko-KR" altLang="en-US" dirty="0"/>
              <a:t>번의 안드로이드 어플로 서비스가 제공됩니다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지금부터 </a:t>
            </a:r>
            <a:r>
              <a:rPr lang="en-US" altLang="ko-KR" dirty="0"/>
              <a:t>3</a:t>
            </a:r>
            <a:r>
              <a:rPr lang="ko-KR" altLang="en-US" dirty="0"/>
              <a:t>번 안드로이드 어플의 와이어 프레임을 통해 설명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시간관계상 주요기능만 </a:t>
            </a:r>
            <a:r>
              <a:rPr lang="ko-KR" altLang="en-US" dirty="0" err="1"/>
              <a:t>설명드리는</a:t>
            </a:r>
            <a:r>
              <a:rPr lang="ko-KR" altLang="en-US" dirty="0"/>
              <a:t> 점 양해 부탁드립니다</a:t>
            </a:r>
            <a:r>
              <a:rPr lang="en-US" altLang="ko-KR" dirty="0"/>
              <a:t>.</a:t>
            </a:r>
          </a:p>
        </p:txBody>
      </p:sp>
      <p:sp>
        <p:nvSpPr>
          <p:cNvPr id="370" name="Google Shape;370;g1556669eaa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21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자율주행의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가지 핵심요소들은 서로 연계되어 </a:t>
            </a:r>
            <a:r>
              <a:rPr lang="ko-KR" altLang="en-US" dirty="0" smtClean="0"/>
              <a:t>반복적으로 처리 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상황을 인지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인지한 상황들을 이용하여 특정 행동을 판단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판단한 결과를 바탕으로 차량을 제어하게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처리 단계는</a:t>
            </a:r>
            <a:r>
              <a:rPr lang="en-US" altLang="ko-KR" dirty="0"/>
              <a:t>, </a:t>
            </a:r>
            <a:r>
              <a:rPr lang="ko-KR" altLang="en-US" dirty="0"/>
              <a:t>사람이 직접 </a:t>
            </a:r>
            <a:r>
              <a:rPr lang="ko-KR" altLang="en-US" dirty="0" err="1"/>
              <a:t>운전할때와</a:t>
            </a:r>
            <a:r>
              <a:rPr lang="ko-KR" altLang="en-US" dirty="0"/>
              <a:t> 동일합니다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420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여러분들은 취업 후 출장을 </a:t>
            </a:r>
            <a:r>
              <a:rPr lang="ko-KR" altLang="en-US" dirty="0" err="1"/>
              <a:t>가기위해</a:t>
            </a:r>
            <a:r>
              <a:rPr lang="ko-KR" altLang="en-US" dirty="0"/>
              <a:t> 도로를 달리고 있다고 가정해보겠습니다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여러분들은 자신의 차선을 보면서 </a:t>
            </a:r>
            <a:r>
              <a:rPr lang="ko-KR" altLang="en-US" dirty="0" err="1"/>
              <a:t>옳바르게</a:t>
            </a:r>
            <a:r>
              <a:rPr lang="ko-KR" altLang="en-US" dirty="0"/>
              <a:t> 주행을 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전방의 차량과도 안전거리가 충분히 확보 되 </a:t>
            </a:r>
            <a:r>
              <a:rPr lang="ko-KR" altLang="en-US" dirty="0" err="1"/>
              <a:t>있구요</a:t>
            </a:r>
            <a:r>
              <a:rPr lang="en-US" altLang="ko-KR" dirty="0"/>
              <a:t>..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621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그런데 갑자기 전방의 차량이 브레이크를 밟으면서 속도를 줄이고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여러분들은 전방 차량의 급제동으로 인해 속도가 줄어들고 있는 모습을 눈으로 </a:t>
            </a:r>
            <a:r>
              <a:rPr lang="en-US" altLang="ko-KR" dirty="0"/>
              <a:t>‘</a:t>
            </a:r>
            <a:r>
              <a:rPr lang="ko-KR" altLang="en-US" dirty="0"/>
              <a:t>인지</a:t>
            </a:r>
            <a:r>
              <a:rPr lang="en-US" altLang="ko-KR" dirty="0"/>
              <a:t>’ 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913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인지된 정보가 여러분들의 뇌로 들어갑니다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뇌에서는 인지된 정보를 바탕으로 지금 내가 취해야 할 대처가 무엇인지 분석합니다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‘</a:t>
            </a:r>
            <a:r>
              <a:rPr lang="ko-KR" altLang="en-US" dirty="0"/>
              <a:t>아</a:t>
            </a:r>
            <a:r>
              <a:rPr lang="en-US" altLang="ko-KR" dirty="0"/>
              <a:t>! </a:t>
            </a:r>
            <a:r>
              <a:rPr lang="ko-KR" altLang="en-US" dirty="0"/>
              <a:t>앞차가 급브레이크로 속도를 줄이고 있으니</a:t>
            </a:r>
            <a:r>
              <a:rPr lang="en-US" altLang="ko-KR" dirty="0"/>
              <a:t>, </a:t>
            </a:r>
            <a:r>
              <a:rPr lang="ko-KR" altLang="en-US" dirty="0"/>
              <a:t>내가 이속도로 </a:t>
            </a:r>
            <a:r>
              <a:rPr lang="ko-KR" altLang="en-US" dirty="0" err="1"/>
              <a:t>달리다가는</a:t>
            </a:r>
            <a:r>
              <a:rPr lang="ko-KR" altLang="en-US" dirty="0"/>
              <a:t> 저 차와 충돌하겠구나</a:t>
            </a:r>
            <a:r>
              <a:rPr lang="en-US" altLang="ko-KR" dirty="0"/>
              <a:t>!’ </a:t>
            </a:r>
            <a:r>
              <a:rPr lang="ko-KR" altLang="en-US" dirty="0"/>
              <a:t>라고 분석된 정보를 바탕으로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‘</a:t>
            </a:r>
            <a:r>
              <a:rPr lang="ko-KR" altLang="en-US" dirty="0"/>
              <a:t>그럼 나도 브레이크를 밟아 감속해야 겠다</a:t>
            </a:r>
            <a:r>
              <a:rPr lang="en-US" altLang="ko-KR" dirty="0"/>
              <a:t>!!’ </a:t>
            </a:r>
            <a:r>
              <a:rPr lang="ko-KR" altLang="en-US" dirty="0"/>
              <a:t>라고 판단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478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뇌에서 판단한 결과는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차량에 브레이크를 밟는 행동으로 이어 집니다</a:t>
            </a:r>
            <a:r>
              <a:rPr lang="en-US" altLang="ko-KR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행동이 바로 제어 가 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저희 프로젝트에선</a:t>
            </a:r>
            <a:r>
              <a:rPr lang="en-US" altLang="ko-KR" dirty="0"/>
              <a:t>, </a:t>
            </a:r>
            <a:r>
              <a:rPr lang="ko-KR" altLang="en-US" dirty="0"/>
              <a:t>이러한 흐름이 어떻게 처리될까요</a:t>
            </a:r>
            <a:r>
              <a:rPr lang="en-US" altLang="ko-KR" dirty="0"/>
              <a:t>?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653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처리 흐름을 알기 위해 먼저 프로젝트 환경을 설명해드리겠습니다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인지 파트는 윈도우 환경의 가상 시뮬레이터 환경에서 진행됩니다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판단 및 제어 파트는 리눅스 환경의 로봇 </a:t>
            </a:r>
            <a:r>
              <a:rPr lang="en-US" altLang="ko-KR" dirty="0"/>
              <a:t>OS </a:t>
            </a:r>
            <a:r>
              <a:rPr lang="ko-KR" altLang="en-US" dirty="0"/>
              <a:t>환경에서 진행됩니다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779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빨간 박스가 쳐진 부분의 </a:t>
            </a:r>
            <a:r>
              <a:rPr lang="ko-KR" altLang="en-US" dirty="0" err="1"/>
              <a:t>모라이</a:t>
            </a:r>
            <a:r>
              <a:rPr lang="ko-KR" altLang="en-US" dirty="0"/>
              <a:t> 시뮬레이터는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 환경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차량</a:t>
            </a:r>
            <a:r>
              <a:rPr lang="en-US" altLang="ko-KR" dirty="0"/>
              <a:t>, </a:t>
            </a:r>
            <a:r>
              <a:rPr lang="ko-KR" altLang="en-US" dirty="0"/>
              <a:t>신호등</a:t>
            </a:r>
            <a:r>
              <a:rPr lang="en-US" altLang="ko-KR" dirty="0"/>
              <a:t>, </a:t>
            </a:r>
            <a:r>
              <a:rPr lang="ko-KR" altLang="en-US" dirty="0"/>
              <a:t>건물 등 모든 것을 그대로 옮긴 가상환경 입니다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13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차량의 원하는 위치에 각종 센서를 부착하여 데이터를 얻습니다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시연을 위해 저희 인지팀에서 </a:t>
            </a:r>
            <a:r>
              <a:rPr lang="en-US" altLang="ko-KR" dirty="0"/>
              <a:t>GPS </a:t>
            </a:r>
            <a:r>
              <a:rPr lang="ko-KR" altLang="en-US" dirty="0"/>
              <a:t>카메라 레이더 등 여러 센서들을 부착하였는데요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</a:t>
            </a:r>
            <a:r>
              <a:rPr lang="ko-KR" altLang="en-US" dirty="0" err="1"/>
              <a:t>어떤방식으로</a:t>
            </a:r>
            <a:r>
              <a:rPr lang="ko-KR" altLang="en-US" dirty="0"/>
              <a:t> 인지파트가 진행되는지 보겠습니다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6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/>
        </p:nvSpPr>
        <p:spPr>
          <a:xfrm>
            <a:off x="7473679" y="4936598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3.mp4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video" Target="NULL" TargetMode="External"/><Relationship Id="rId7" Type="http://schemas.openxmlformats.org/officeDocument/2006/relationships/image" Target="../media/image1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microsoft.com/office/2007/relationships/media" Target="../media/media5.mp4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png"/><Relationship Id="rId3" Type="http://schemas.openxmlformats.org/officeDocument/2006/relationships/video" Target="NULL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23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2.png"/><Relationship Id="rId4" Type="http://schemas.microsoft.com/office/2007/relationships/media" Target="../media/media5.mp4"/><Relationship Id="rId9" Type="http://schemas.openxmlformats.org/officeDocument/2006/relationships/image" Target="../media/image19.png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E5728F-F26A-DC16-11CB-BCFBBA44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5441"/>
            <a:ext cx="9100182" cy="956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38AB1-170A-47C4-6590-3F9CD93B4167}"/>
              </a:ext>
            </a:extLst>
          </p:cNvPr>
          <p:cNvSpPr txBox="1"/>
          <p:nvPr/>
        </p:nvSpPr>
        <p:spPr>
          <a:xfrm>
            <a:off x="87630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4A673-B8CA-427E-5C36-336268AB8A5A}"/>
              </a:ext>
            </a:extLst>
          </p:cNvPr>
          <p:cNvSpPr txBox="1"/>
          <p:nvPr/>
        </p:nvSpPr>
        <p:spPr>
          <a:xfrm>
            <a:off x="389382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판단</a:t>
            </a:r>
            <a:endParaRPr lang="ko-KR" alt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60731-3DCF-6FBA-281C-8AD1AC182E21}"/>
              </a:ext>
            </a:extLst>
          </p:cNvPr>
          <p:cNvSpPr txBox="1"/>
          <p:nvPr/>
        </p:nvSpPr>
        <p:spPr>
          <a:xfrm>
            <a:off x="698754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제어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80A2D-B231-FD4C-8E7F-F4AF34A58C84}"/>
              </a:ext>
            </a:extLst>
          </p:cNvPr>
          <p:cNvSpPr txBox="1"/>
          <p:nvPr/>
        </p:nvSpPr>
        <p:spPr>
          <a:xfrm flipH="1">
            <a:off x="876300" y="96008"/>
            <a:ext cx="186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</p:spTree>
    <p:extLst>
      <p:ext uri="{BB962C8B-B14F-4D97-AF65-F5344CB8AC3E}">
        <p14:creationId xmlns:p14="http://schemas.microsoft.com/office/powerpoint/2010/main" val="399999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01;p58">
            <a:extLst>
              <a:ext uri="{FF2B5EF4-FFF2-40B4-BE49-F238E27FC236}">
                <a16:creationId xmlns:a16="http://schemas.microsoft.com/office/drawing/2014/main" id="{1B1D37BD-367E-1323-ACA8-2D8F13A4D241}"/>
              </a:ext>
            </a:extLst>
          </p:cNvPr>
          <p:cNvSpPr/>
          <p:nvPr/>
        </p:nvSpPr>
        <p:spPr>
          <a:xfrm>
            <a:off x="1" y="2712697"/>
            <a:ext cx="9124346" cy="2447117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F70EBB3-C297-46ED-EB8F-2D7478E3B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21" y="762147"/>
            <a:ext cx="1551758" cy="168935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CA7DF3-6EA4-61F4-7FB8-8740E6F29FAA}"/>
              </a:ext>
            </a:extLst>
          </p:cNvPr>
          <p:cNvGrpSpPr/>
          <p:nvPr/>
        </p:nvGrpSpPr>
        <p:grpSpPr>
          <a:xfrm>
            <a:off x="461477" y="3443226"/>
            <a:ext cx="1188720" cy="1165685"/>
            <a:chOff x="615303" y="4590967"/>
            <a:chExt cx="1584960" cy="15542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538AB1-170A-47C4-6590-3F9CD93B4167}"/>
                </a:ext>
              </a:extLst>
            </p:cNvPr>
            <p:cNvSpPr txBox="1"/>
            <p:nvPr/>
          </p:nvSpPr>
          <p:spPr>
            <a:xfrm>
              <a:off x="615303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카메라</a:t>
              </a:r>
            </a:p>
          </p:txBody>
        </p:sp>
        <p:pic>
          <p:nvPicPr>
            <p:cNvPr id="5" name="Picture 2" descr="Free vector graphics of Camera">
              <a:extLst>
                <a:ext uri="{FF2B5EF4-FFF2-40B4-BE49-F238E27FC236}">
                  <a16:creationId xmlns:a16="http://schemas.microsoft.com/office/drawing/2014/main" id="{502C8FC5-B5CF-F502-BED2-93092A17C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07" y="4590967"/>
              <a:ext cx="978953" cy="748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028ED6-A4E1-CB05-E668-1B7A9582D3F2}"/>
              </a:ext>
            </a:extLst>
          </p:cNvPr>
          <p:cNvGrpSpPr/>
          <p:nvPr/>
        </p:nvGrpSpPr>
        <p:grpSpPr>
          <a:xfrm>
            <a:off x="2250384" y="3417315"/>
            <a:ext cx="1188720" cy="1191596"/>
            <a:chOff x="3000512" y="4556419"/>
            <a:chExt cx="1584960" cy="15887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DD9342-E73E-FE7E-E062-96DF1120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60000">
              <a:off x="3347520" y="4556419"/>
              <a:ext cx="890943" cy="86668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BB6453-3BCE-0970-991D-E7ABC92F0C4D}"/>
                </a:ext>
              </a:extLst>
            </p:cNvPr>
            <p:cNvSpPr txBox="1"/>
            <p:nvPr/>
          </p:nvSpPr>
          <p:spPr>
            <a:xfrm>
              <a:off x="3000512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라이다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BC67D7-142E-E9F7-24E9-D37F096C0D98}"/>
              </a:ext>
            </a:extLst>
          </p:cNvPr>
          <p:cNvGrpSpPr/>
          <p:nvPr/>
        </p:nvGrpSpPr>
        <p:grpSpPr>
          <a:xfrm>
            <a:off x="3968559" y="3236523"/>
            <a:ext cx="1207627" cy="1372388"/>
            <a:chOff x="5291412" y="4315363"/>
            <a:chExt cx="1610169" cy="1829850"/>
          </a:xfrm>
        </p:grpSpPr>
        <p:pic>
          <p:nvPicPr>
            <p:cNvPr id="12" name="Picture 4" descr="현대모비스가 국내 최초로 독자 개발에 성공한 후측방 단거리 레이더">
              <a:extLst>
                <a:ext uri="{FF2B5EF4-FFF2-40B4-BE49-F238E27FC236}">
                  <a16:creationId xmlns:a16="http://schemas.microsoft.com/office/drawing/2014/main" id="{EBAE5F5F-798D-048C-494A-9AB14540B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412" y="4315363"/>
              <a:ext cx="1609175" cy="107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24ECC6-A118-D7F2-7D37-4089937BF263}"/>
                </a:ext>
              </a:extLst>
            </p:cNvPr>
            <p:cNvSpPr txBox="1"/>
            <p:nvPr/>
          </p:nvSpPr>
          <p:spPr>
            <a:xfrm>
              <a:off x="5316621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레이더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8F14D70-9766-BC44-6894-8554F8CA4E86}"/>
              </a:ext>
            </a:extLst>
          </p:cNvPr>
          <p:cNvGrpSpPr/>
          <p:nvPr/>
        </p:nvGrpSpPr>
        <p:grpSpPr>
          <a:xfrm>
            <a:off x="5873084" y="3285765"/>
            <a:ext cx="1188720" cy="1323144"/>
            <a:chOff x="7830778" y="4381020"/>
            <a:chExt cx="1584960" cy="176419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DA983F4-78C6-E505-E449-A47F4959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188" y="4381020"/>
              <a:ext cx="1168141" cy="116814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4201AC-79B7-4405-03E9-BAB1B13CC869}"/>
                </a:ext>
              </a:extLst>
            </p:cNvPr>
            <p:cNvSpPr txBox="1"/>
            <p:nvPr/>
          </p:nvSpPr>
          <p:spPr>
            <a:xfrm>
              <a:off x="7830778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/>
                <a:t>GPS</a:t>
              </a:r>
              <a:endParaRPr lang="ko-KR" altLang="en-US" sz="15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9502933-2FDE-D661-78DB-28D9B2A1755D}"/>
              </a:ext>
            </a:extLst>
          </p:cNvPr>
          <p:cNvGrpSpPr/>
          <p:nvPr/>
        </p:nvGrpSpPr>
        <p:grpSpPr>
          <a:xfrm>
            <a:off x="7172762" y="3304677"/>
            <a:ext cx="1575522" cy="1304232"/>
            <a:chOff x="9563682" y="4406236"/>
            <a:chExt cx="2100696" cy="1738977"/>
          </a:xfrm>
        </p:grpSpPr>
        <p:pic>
          <p:nvPicPr>
            <p:cNvPr id="14" name="Picture 14" descr="https://e7.pngegg.com/pngimages/36/585/png-clipart-pmod-interface-sensor-light-emitting-diode-brightness-gyroscope-jtag-electronics-microcontroller.png">
              <a:extLst>
                <a:ext uri="{FF2B5EF4-FFF2-40B4-BE49-F238E27FC236}">
                  <a16:creationId xmlns:a16="http://schemas.microsoft.com/office/drawing/2014/main" id="{906BBD0D-E4E2-A7B8-05CE-21DBD7749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682" y="4406236"/>
              <a:ext cx="2100696" cy="1167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22DE08-6C1E-A289-6170-163B6408A1AD}"/>
                </a:ext>
              </a:extLst>
            </p:cNvPr>
            <p:cNvSpPr txBox="1"/>
            <p:nvPr/>
          </p:nvSpPr>
          <p:spPr>
            <a:xfrm>
              <a:off x="9821550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/>
                <a:t>IMU</a:t>
              </a:r>
              <a:endParaRPr lang="ko-KR" altLang="en-US" sz="1500" b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D93841-FF67-6B37-8E07-43D0AAB01AAB}"/>
              </a:ext>
            </a:extLst>
          </p:cNvPr>
          <p:cNvSpPr txBox="1"/>
          <p:nvPr/>
        </p:nvSpPr>
        <p:spPr>
          <a:xfrm flipH="1">
            <a:off x="540001" y="72924"/>
            <a:ext cx="26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1. </a:t>
            </a:r>
            <a:r>
              <a:rPr lang="ko-KR" altLang="en-US" sz="2400" dirty="0"/>
              <a:t>자율주행 </a:t>
            </a:r>
            <a:r>
              <a:rPr lang="en-US" altLang="ko-KR" sz="2400" dirty="0"/>
              <a:t>: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인지</a:t>
            </a:r>
          </a:p>
        </p:txBody>
      </p:sp>
    </p:spTree>
    <p:extLst>
      <p:ext uri="{BB962C8B-B14F-4D97-AF65-F5344CB8AC3E}">
        <p14:creationId xmlns:p14="http://schemas.microsoft.com/office/powerpoint/2010/main" val="25207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01;p58">
            <a:extLst>
              <a:ext uri="{FF2B5EF4-FFF2-40B4-BE49-F238E27FC236}">
                <a16:creationId xmlns:a16="http://schemas.microsoft.com/office/drawing/2014/main" id="{301A48F2-39BC-4175-FBFB-24F146C4C733}"/>
              </a:ext>
            </a:extLst>
          </p:cNvPr>
          <p:cNvSpPr/>
          <p:nvPr/>
        </p:nvSpPr>
        <p:spPr>
          <a:xfrm>
            <a:off x="1" y="1"/>
            <a:ext cx="1160246" cy="5159813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시뮬주행">
            <a:hlinkClick r:id="" action="ppaction://media"/>
            <a:extLst>
              <a:ext uri="{FF2B5EF4-FFF2-40B4-BE49-F238E27FC236}">
                <a16:creationId xmlns:a16="http://schemas.microsoft.com/office/drawing/2014/main" id="{B4EC8327-8E58-7A3C-E922-4D2506E9B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0245" y="0"/>
            <a:ext cx="7983755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C31682-A1CD-02B2-DBE3-F420EAFFBBA2}"/>
              </a:ext>
            </a:extLst>
          </p:cNvPr>
          <p:cNvSpPr/>
          <p:nvPr/>
        </p:nvSpPr>
        <p:spPr>
          <a:xfrm>
            <a:off x="3009573" y="108875"/>
            <a:ext cx="1854200" cy="174218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F93CB4-B0D5-67E2-07E0-96BEA635A254}"/>
              </a:ext>
            </a:extLst>
          </p:cNvPr>
          <p:cNvGrpSpPr/>
          <p:nvPr/>
        </p:nvGrpSpPr>
        <p:grpSpPr>
          <a:xfrm>
            <a:off x="-36776" y="170422"/>
            <a:ext cx="1188720" cy="1165685"/>
            <a:chOff x="615303" y="4590967"/>
            <a:chExt cx="1584960" cy="15542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0694E0-45E7-0DB7-18A3-E29E4263C829}"/>
                </a:ext>
              </a:extLst>
            </p:cNvPr>
            <p:cNvSpPr txBox="1"/>
            <p:nvPr/>
          </p:nvSpPr>
          <p:spPr>
            <a:xfrm>
              <a:off x="615303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카메라</a:t>
              </a:r>
            </a:p>
          </p:txBody>
        </p:sp>
        <p:pic>
          <p:nvPicPr>
            <p:cNvPr id="13" name="Picture 2" descr="Free vector graphics of Camera">
              <a:extLst>
                <a:ext uri="{FF2B5EF4-FFF2-40B4-BE49-F238E27FC236}">
                  <a16:creationId xmlns:a16="http://schemas.microsoft.com/office/drawing/2014/main" id="{784EA292-223B-DEE8-7D2F-76ECECDA1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07" y="4590967"/>
              <a:ext cx="978953" cy="748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05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흰노융합">
            <a:hlinkClick r:id="" action="ppaction://media"/>
            <a:extLst>
              <a:ext uri="{FF2B5EF4-FFF2-40B4-BE49-F238E27FC236}">
                <a16:creationId xmlns:a16="http://schemas.microsoft.com/office/drawing/2014/main" id="{8D9B5105-A9DE-66DB-D317-87A60F2DC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8548" y="2528539"/>
            <a:ext cx="7980317" cy="2614961"/>
          </a:xfrm>
          <a:prstGeom prst="rect">
            <a:avLst/>
          </a:prstGeom>
        </p:spPr>
      </p:pic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흰색">
            <a:hlinkClick r:id="" action="ppaction://media"/>
            <a:extLst>
              <a:ext uri="{FF2B5EF4-FFF2-40B4-BE49-F238E27FC236}">
                <a16:creationId xmlns:a16="http://schemas.microsoft.com/office/drawing/2014/main" id="{A37F9F06-BA69-E28A-8746-86D89B9DE4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0247" y="0"/>
            <a:ext cx="11360000" cy="2528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04551-76B8-312B-B3CD-365BA66E43A9}"/>
              </a:ext>
            </a:extLst>
          </p:cNvPr>
          <p:cNvSpPr txBox="1"/>
          <p:nvPr/>
        </p:nvSpPr>
        <p:spPr>
          <a:xfrm>
            <a:off x="2384111" y="25126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1. </a:t>
            </a:r>
            <a:r>
              <a:rPr lang="ko-KR" altLang="en-US" sz="21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EBBAA-B740-6298-1BFD-350572AF1644}"/>
              </a:ext>
            </a:extLst>
          </p:cNvPr>
          <p:cNvSpPr txBox="1"/>
          <p:nvPr/>
        </p:nvSpPr>
        <p:spPr>
          <a:xfrm>
            <a:off x="6409792" y="25126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2. </a:t>
            </a:r>
            <a:r>
              <a:rPr lang="ko-KR" altLang="en-US" sz="2100" b="1" dirty="0" smtClean="0">
                <a:solidFill>
                  <a:schemeClr val="bg1"/>
                </a:solidFill>
              </a:rPr>
              <a:t>처리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1BAEA-75F2-C687-03B3-3ADB14DB6CAD}"/>
              </a:ext>
            </a:extLst>
          </p:cNvPr>
          <p:cNvSpPr txBox="1"/>
          <p:nvPr/>
        </p:nvSpPr>
        <p:spPr>
          <a:xfrm>
            <a:off x="4379157" y="283974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3. </a:t>
            </a:r>
            <a:r>
              <a:rPr lang="ko-KR" altLang="en-US" sz="2100" b="1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8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8302" y="1"/>
            <a:ext cx="1160246" cy="5159813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74745C-F735-8718-F4AF-EF27ACC91BCF}"/>
              </a:ext>
            </a:extLst>
          </p:cNvPr>
          <p:cNvGrpSpPr/>
          <p:nvPr/>
        </p:nvGrpSpPr>
        <p:grpSpPr>
          <a:xfrm>
            <a:off x="-36776" y="170422"/>
            <a:ext cx="1188720" cy="1165685"/>
            <a:chOff x="615303" y="4590967"/>
            <a:chExt cx="1584960" cy="15542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D677D6-F45D-3612-2E1D-670E4CB6CAEB}"/>
                </a:ext>
              </a:extLst>
            </p:cNvPr>
            <p:cNvSpPr txBox="1"/>
            <p:nvPr/>
          </p:nvSpPr>
          <p:spPr>
            <a:xfrm>
              <a:off x="615303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카메라</a:t>
              </a:r>
            </a:p>
          </p:txBody>
        </p:sp>
        <p:pic>
          <p:nvPicPr>
            <p:cNvPr id="15" name="Picture 2" descr="Free vector graphics of Camera">
              <a:extLst>
                <a:ext uri="{FF2B5EF4-FFF2-40B4-BE49-F238E27FC236}">
                  <a16:creationId xmlns:a16="http://schemas.microsoft.com/office/drawing/2014/main" id="{0A5BE4CD-FA8F-176E-8462-BE5052B99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07" y="4590967"/>
              <a:ext cx="978953" cy="748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739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68BB5C-D7B1-5CCF-CE69-7C5CFC3A2332}"/>
              </a:ext>
            </a:extLst>
          </p:cNvPr>
          <p:cNvSpPr/>
          <p:nvPr/>
        </p:nvSpPr>
        <p:spPr>
          <a:xfrm>
            <a:off x="1177819" y="0"/>
            <a:ext cx="7966181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F04551-76B8-312B-B3CD-365BA66E43A9}"/>
              </a:ext>
            </a:extLst>
          </p:cNvPr>
          <p:cNvSpPr txBox="1"/>
          <p:nvPr/>
        </p:nvSpPr>
        <p:spPr>
          <a:xfrm>
            <a:off x="2384111" y="25126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1. </a:t>
            </a:r>
            <a:r>
              <a:rPr lang="ko-KR" altLang="en-US" sz="21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EBBAA-B740-6298-1BFD-350572AF1644}"/>
              </a:ext>
            </a:extLst>
          </p:cNvPr>
          <p:cNvSpPr txBox="1"/>
          <p:nvPr/>
        </p:nvSpPr>
        <p:spPr>
          <a:xfrm>
            <a:off x="6293373" y="251267"/>
            <a:ext cx="17143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2. </a:t>
            </a:r>
            <a:r>
              <a:rPr lang="ko-KR" altLang="en-US" sz="2100" b="1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1BAEA-75F2-C687-03B3-3ADB14DB6CAD}"/>
              </a:ext>
            </a:extLst>
          </p:cNvPr>
          <p:cNvSpPr txBox="1"/>
          <p:nvPr/>
        </p:nvSpPr>
        <p:spPr>
          <a:xfrm>
            <a:off x="4379157" y="283974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3. </a:t>
            </a:r>
            <a:r>
              <a:rPr lang="ko-KR" altLang="en-US" sz="2100" b="1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8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1" y="1"/>
            <a:ext cx="1160246" cy="5159813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C36142-73B1-1DA3-71AB-496414AAFE7A}"/>
              </a:ext>
            </a:extLst>
          </p:cNvPr>
          <p:cNvGrpSpPr/>
          <p:nvPr/>
        </p:nvGrpSpPr>
        <p:grpSpPr>
          <a:xfrm>
            <a:off x="-10902" y="251268"/>
            <a:ext cx="1188720" cy="1191596"/>
            <a:chOff x="3000512" y="4556419"/>
            <a:chExt cx="1584960" cy="15887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0CCCD4-BB9B-C626-6283-1522099BD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0000">
              <a:off x="3347520" y="4556419"/>
              <a:ext cx="890943" cy="86668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D4D2CA-E120-7DE1-19B5-5C75EDBFE611}"/>
                </a:ext>
              </a:extLst>
            </p:cNvPr>
            <p:cNvSpPr txBox="1"/>
            <p:nvPr/>
          </p:nvSpPr>
          <p:spPr>
            <a:xfrm>
              <a:off x="3000512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라이다</a:t>
              </a:r>
            </a:p>
          </p:txBody>
        </p:sp>
      </p:grpSp>
      <p:pic>
        <p:nvPicPr>
          <p:cNvPr id="15" name="Lidar_Simul">
            <a:hlinkClick r:id="" action="ppaction://media"/>
            <a:extLst>
              <a:ext uri="{FF2B5EF4-FFF2-40B4-BE49-F238E27FC236}">
                <a16:creationId xmlns:a16="http://schemas.microsoft.com/office/drawing/2014/main" id="{78F265FB-C50C-BCCD-ADB0-62F81D0CD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5390" y="894510"/>
            <a:ext cx="3965712" cy="3378553"/>
          </a:xfrm>
          <a:prstGeom prst="rect">
            <a:avLst/>
          </a:prstGeom>
        </p:spPr>
      </p:pic>
      <p:pic>
        <p:nvPicPr>
          <p:cNvPr id="16" name="Lidar_ROS">
            <a:hlinkClick r:id="" action="ppaction://media"/>
            <a:extLst>
              <a:ext uri="{FF2B5EF4-FFF2-40B4-BE49-F238E27FC236}">
                <a16:creationId xmlns:a16="http://schemas.microsoft.com/office/drawing/2014/main" id="{2C103DE3-8FAA-E38F-CBEA-160BE0A706D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00"/>
                </p14:media>
              </p:ext>
            </p:extLst>
          </p:nvPr>
        </p:nvPicPr>
        <p:blipFill rotWithShape="1">
          <a:blip r:embed="rId9"/>
          <a:srcRect l="8784" t="-391" r="12651" b="391"/>
          <a:stretch>
            <a:fillRect/>
          </a:stretch>
        </p:blipFill>
        <p:spPr>
          <a:xfrm>
            <a:off x="5165843" y="879231"/>
            <a:ext cx="3978157" cy="339383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650F96-DF2A-08E3-E992-B4B8C2462F16}"/>
              </a:ext>
            </a:extLst>
          </p:cNvPr>
          <p:cNvGrpSpPr/>
          <p:nvPr/>
        </p:nvGrpSpPr>
        <p:grpSpPr>
          <a:xfrm>
            <a:off x="2999870" y="2105429"/>
            <a:ext cx="335126" cy="557019"/>
            <a:chOff x="3000512" y="4556419"/>
            <a:chExt cx="1584960" cy="275802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31FFE3F-7E33-3C35-2304-64B17D0F8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0000">
              <a:off x="3347520" y="4556419"/>
              <a:ext cx="890943" cy="86668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BC5C30-D576-110F-CEE3-06C99D21935E}"/>
                </a:ext>
              </a:extLst>
            </p:cNvPr>
            <p:cNvSpPr txBox="1"/>
            <p:nvPr/>
          </p:nvSpPr>
          <p:spPr>
            <a:xfrm>
              <a:off x="3000512" y="5714325"/>
              <a:ext cx="1584960" cy="160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0222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3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68BB5C-D7B1-5CCF-CE69-7C5CFC3A2332}"/>
              </a:ext>
            </a:extLst>
          </p:cNvPr>
          <p:cNvSpPr/>
          <p:nvPr/>
        </p:nvSpPr>
        <p:spPr>
          <a:xfrm>
            <a:off x="1177819" y="0"/>
            <a:ext cx="7966181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F04551-76B8-312B-B3CD-365BA66E43A9}"/>
              </a:ext>
            </a:extLst>
          </p:cNvPr>
          <p:cNvSpPr txBox="1"/>
          <p:nvPr/>
        </p:nvSpPr>
        <p:spPr>
          <a:xfrm>
            <a:off x="2384111" y="25126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1. </a:t>
            </a:r>
            <a:r>
              <a:rPr lang="ko-KR" altLang="en-US" sz="21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EBBAA-B740-6298-1BFD-350572AF1644}"/>
              </a:ext>
            </a:extLst>
          </p:cNvPr>
          <p:cNvSpPr txBox="1"/>
          <p:nvPr/>
        </p:nvSpPr>
        <p:spPr>
          <a:xfrm>
            <a:off x="6293373" y="251267"/>
            <a:ext cx="17143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2. </a:t>
            </a:r>
            <a:r>
              <a:rPr lang="ko-KR" altLang="en-US" sz="2100" b="1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1BAEA-75F2-C687-03B3-3ADB14DB6CAD}"/>
              </a:ext>
            </a:extLst>
          </p:cNvPr>
          <p:cNvSpPr txBox="1"/>
          <p:nvPr/>
        </p:nvSpPr>
        <p:spPr>
          <a:xfrm>
            <a:off x="4379157" y="283974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3. </a:t>
            </a:r>
            <a:r>
              <a:rPr lang="ko-KR" altLang="en-US" sz="2100" b="1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8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1" y="1"/>
            <a:ext cx="1160246" cy="5159813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CACDA9-C16D-9002-EDD5-00DED15D363E}"/>
              </a:ext>
            </a:extLst>
          </p:cNvPr>
          <p:cNvGrpSpPr/>
          <p:nvPr/>
        </p:nvGrpSpPr>
        <p:grpSpPr>
          <a:xfrm>
            <a:off x="0" y="97670"/>
            <a:ext cx="1207627" cy="1372388"/>
            <a:chOff x="5291412" y="4315363"/>
            <a:chExt cx="1610169" cy="1829850"/>
          </a:xfrm>
        </p:grpSpPr>
        <p:pic>
          <p:nvPicPr>
            <p:cNvPr id="9" name="Picture 4" descr="현대모비스가 국내 최초로 독자 개발에 성공한 후측방 단거리 레이더">
              <a:extLst>
                <a:ext uri="{FF2B5EF4-FFF2-40B4-BE49-F238E27FC236}">
                  <a16:creationId xmlns:a16="http://schemas.microsoft.com/office/drawing/2014/main" id="{59848D79-0A2F-D1BB-B3C1-40E590AC7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412" y="4315363"/>
              <a:ext cx="1609175" cy="107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8E9798-BA63-FA68-C2A7-709D0F1565B2}"/>
                </a:ext>
              </a:extLst>
            </p:cNvPr>
            <p:cNvSpPr txBox="1"/>
            <p:nvPr/>
          </p:nvSpPr>
          <p:spPr>
            <a:xfrm>
              <a:off x="5316621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레이더</a:t>
              </a:r>
            </a:p>
          </p:txBody>
        </p:sp>
      </p:grpSp>
      <p:pic>
        <p:nvPicPr>
          <p:cNvPr id="11" name="Picture 8" descr="https://fluidcodes.com/wp-content/uploads/2020/04/radar-system.jpg">
            <a:extLst>
              <a:ext uri="{FF2B5EF4-FFF2-40B4-BE49-F238E27FC236}">
                <a16:creationId xmlns:a16="http://schemas.microsoft.com/office/drawing/2014/main" id="{C30EA796-314B-B7FA-5A1B-0C7D9428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15" y="0"/>
            <a:ext cx="7966181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18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1" y="1"/>
            <a:ext cx="1160246" cy="5159813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E9798-BA63-FA68-C2A7-709D0F1565B2}"/>
              </a:ext>
            </a:extLst>
          </p:cNvPr>
          <p:cNvSpPr txBox="1"/>
          <p:nvPr/>
        </p:nvSpPr>
        <p:spPr>
          <a:xfrm>
            <a:off x="18907" y="1146891"/>
            <a:ext cx="1188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GPS</a:t>
            </a:r>
            <a:endParaRPr lang="ko-KR" altLang="en-US" sz="15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FC666B-45A0-7D02-A058-7C45847A0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6" y="146912"/>
            <a:ext cx="876106" cy="8761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3B7CDB-08C4-DD35-D4DA-F75D218E0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627" y="2748421"/>
            <a:ext cx="5003188" cy="2272811"/>
          </a:xfrm>
          <a:prstGeom prst="rect">
            <a:avLst/>
          </a:prstGeom>
        </p:spPr>
      </p:pic>
      <p:pic>
        <p:nvPicPr>
          <p:cNvPr id="19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75E97197-73C6-8C38-061E-E82541DB1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152" y="0"/>
            <a:ext cx="7945941" cy="51435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D8507BF9-5090-26BC-3358-847329E88507}"/>
              </a:ext>
            </a:extLst>
          </p:cNvPr>
          <p:cNvSpPr/>
          <p:nvPr/>
        </p:nvSpPr>
        <p:spPr>
          <a:xfrm>
            <a:off x="4877473" y="2277037"/>
            <a:ext cx="549299" cy="55297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3DF68F-2FD6-A6BA-5661-30A74FBC24FE}"/>
              </a:ext>
            </a:extLst>
          </p:cNvPr>
          <p:cNvSpPr/>
          <p:nvPr/>
        </p:nvSpPr>
        <p:spPr>
          <a:xfrm>
            <a:off x="6415269" y="746567"/>
            <a:ext cx="1380281" cy="2764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9AE422A-7254-E632-1015-4695BF83BF5B}"/>
              </a:ext>
            </a:extLst>
          </p:cNvPr>
          <p:cNvCxnSpPr>
            <a:cxnSpLocks/>
          </p:cNvCxnSpPr>
          <p:nvPr/>
        </p:nvCxnSpPr>
        <p:spPr>
          <a:xfrm flipV="1">
            <a:off x="5426772" y="1146891"/>
            <a:ext cx="875643" cy="113014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2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9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8" name="Google Shape;403;p61">
            <a:extLst>
              <a:ext uri="{FF2B5EF4-FFF2-40B4-BE49-F238E27FC236}">
                <a16:creationId xmlns:a16="http://schemas.microsoft.com/office/drawing/2014/main" id="{9BCE35AF-9E13-D6C9-1F09-16D470294AE8}"/>
              </a:ext>
            </a:extLst>
          </p:cNvPr>
          <p:cNvSpPr/>
          <p:nvPr/>
        </p:nvSpPr>
        <p:spPr>
          <a:xfrm>
            <a:off x="3253740" y="3171001"/>
            <a:ext cx="541782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lang="en-US" altLang="ko-KR" sz="1800" dirty="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586083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Google Shape;403;p61">
            <a:extLst>
              <a:ext uri="{FF2B5EF4-FFF2-40B4-BE49-F238E27FC236}">
                <a16:creationId xmlns:a16="http://schemas.microsoft.com/office/drawing/2014/main" id="{0F8D283E-AE29-25A7-87C8-436F7B3A0A11}"/>
              </a:ext>
            </a:extLst>
          </p:cNvPr>
          <p:cNvSpPr/>
          <p:nvPr/>
        </p:nvSpPr>
        <p:spPr>
          <a:xfrm>
            <a:off x="3253740" y="1417739"/>
            <a:ext cx="541782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lang="en-US" altLang="ko-KR" sz="18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67E0F9-473C-04E5-25AA-5A237D2F2C23}"/>
              </a:ext>
            </a:extLst>
          </p:cNvPr>
          <p:cNvGrpSpPr/>
          <p:nvPr/>
        </p:nvGrpSpPr>
        <p:grpSpPr>
          <a:xfrm>
            <a:off x="677399" y="2901252"/>
            <a:ext cx="8154181" cy="1593778"/>
            <a:chOff x="903198" y="3868336"/>
            <a:chExt cx="10872241" cy="212503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4393A0D-2CB4-4298-8515-A1783A4198E5}"/>
                </a:ext>
              </a:extLst>
            </p:cNvPr>
            <p:cNvGrpSpPr/>
            <p:nvPr/>
          </p:nvGrpSpPr>
          <p:grpSpPr>
            <a:xfrm>
              <a:off x="4498210" y="3868336"/>
              <a:ext cx="6860670" cy="1792159"/>
              <a:chOff x="4498210" y="3868336"/>
              <a:chExt cx="6860670" cy="179215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BF4E498-7C58-B137-3DD2-7681932B7684}"/>
                  </a:ext>
                </a:extLst>
              </p:cNvPr>
              <p:cNvSpPr/>
              <p:nvPr/>
            </p:nvSpPr>
            <p:spPr>
              <a:xfrm>
                <a:off x="4498210" y="4368800"/>
                <a:ext cx="6860670" cy="1291695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22058DF-C68D-DB74-CB99-6BBD2B658A81}"/>
                  </a:ext>
                </a:extLst>
              </p:cNvPr>
              <p:cNvGrpSpPr/>
              <p:nvPr/>
            </p:nvGrpSpPr>
            <p:grpSpPr>
              <a:xfrm>
                <a:off x="7538610" y="3868336"/>
                <a:ext cx="833339" cy="885213"/>
                <a:chOff x="7538610" y="3822616"/>
                <a:chExt cx="833339" cy="885213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F19D3CD2-4A36-B2C5-E81F-0138E9155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8610" y="3822616"/>
                  <a:ext cx="833339" cy="885213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4FEF366-F36A-1788-16A2-C71A19654D2E}"/>
                    </a:ext>
                  </a:extLst>
                </p:cNvPr>
                <p:cNvSpPr/>
                <p:nvPr/>
              </p:nvSpPr>
              <p:spPr>
                <a:xfrm>
                  <a:off x="7538610" y="4286907"/>
                  <a:ext cx="833339" cy="135233"/>
                </a:xfrm>
                <a:prstGeom prst="rect">
                  <a:avLst/>
                </a:prstGeom>
                <a:solidFill>
                  <a:srgbClr val="FFF8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</p:grpSp>
          <p:pic>
            <p:nvPicPr>
              <p:cNvPr id="16" name="흰노융합">
                <a:hlinkClick r:id="" action="ppaction://media"/>
                <a:extLst>
                  <a:ext uri="{FF2B5EF4-FFF2-40B4-BE49-F238E27FC236}">
                    <a16:creationId xmlns:a16="http://schemas.microsoft.com/office/drawing/2014/main" id="{122E1582-4864-8862-BC42-0D5BEE5F6367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4604061" y="4597740"/>
                <a:ext cx="1266804" cy="930227"/>
              </a:xfrm>
              <a:prstGeom prst="rect">
                <a:avLst/>
              </a:prstGeom>
            </p:spPr>
          </p:pic>
          <p:pic>
            <p:nvPicPr>
              <p:cNvPr id="17" name="Lidar_ROS">
                <a:hlinkClick r:id="" action="ppaction://media"/>
                <a:extLst>
                  <a:ext uri="{FF2B5EF4-FFF2-40B4-BE49-F238E27FC236}">
                    <a16:creationId xmlns:a16="http://schemas.microsoft.com/office/drawing/2014/main" id="{862D5E41-F963-A22D-9B89-1F8EFEFDED15}"/>
                  </a:ext>
                </a:extLst>
              </p:cNvPr>
              <p:cNvPicPr>
                <a:picLocks noChangeAspect="1"/>
              </p:cNvPicPr>
              <p:nvPr>
                <a:videoFile r:link="rId3"/>
                <p:extLst>
                  <p:ext uri="{DAA4B4D4-6D71-4841-9C94-3DE7FCFB9230}">
                    <p14:media xmlns:p14="http://schemas.microsoft.com/office/powerpoint/2010/main" r:embed="rId4">
                      <p14:trim st="2000"/>
                    </p14:media>
                  </p:ext>
                </p:extLst>
              </p:nvPr>
            </p:nvPicPr>
            <p:blipFill rotWithShape="1">
              <a:blip r:embed="rId10"/>
              <a:srcRect l="8784" t="-391" r="12651" b="391"/>
              <a:stretch>
                <a:fillRect/>
              </a:stretch>
            </p:blipFill>
            <p:spPr>
              <a:xfrm>
                <a:off x="10004888" y="4568702"/>
                <a:ext cx="1124425" cy="959265"/>
              </a:xfrm>
              <a:prstGeom prst="rect">
                <a:avLst/>
              </a:prstGeom>
            </p:spPr>
          </p:pic>
          <p:pic>
            <p:nvPicPr>
              <p:cNvPr id="19" name="Picture 8" descr="https://fluidcodes.com/wp-content/uploads/2020/04/radar-system.jpg">
                <a:extLst>
                  <a:ext uri="{FF2B5EF4-FFF2-40B4-BE49-F238E27FC236}">
                    <a16:creationId xmlns:a16="http://schemas.microsoft.com/office/drawing/2014/main" id="{6452C5C8-D014-D8D9-48C0-E8C79C8A79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3289" y="4509501"/>
                <a:ext cx="1622360" cy="1047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Free vector graphics of Camera">
                <a:extLst>
                  <a:ext uri="{FF2B5EF4-FFF2-40B4-BE49-F238E27FC236}">
                    <a16:creationId xmlns:a16="http://schemas.microsoft.com/office/drawing/2014/main" id="{0A25D018-1EE6-6B6D-1BF0-C1A7C7AF19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03129">
                <a:off x="5896398" y="4929436"/>
                <a:ext cx="710670" cy="606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Free vector graphics of Camera">
                <a:extLst>
                  <a:ext uri="{FF2B5EF4-FFF2-40B4-BE49-F238E27FC236}">
                    <a16:creationId xmlns:a16="http://schemas.microsoft.com/office/drawing/2014/main" id="{A47724EF-F686-AFE6-3A7C-9550F378DB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51439">
                <a:off x="6529629" y="4599275"/>
                <a:ext cx="710670" cy="606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5E4DB66-7A06-EC3F-7FA2-BD7A7009A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60000">
                <a:off x="8455633" y="4718780"/>
                <a:ext cx="890943" cy="866689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C4E3A9F-D80E-5B44-69C0-AFBD8054F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7161" y="4439030"/>
                <a:ext cx="1168141" cy="1168141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D096E4-52DE-EE12-7A13-753EEFB23719}"/>
                </a:ext>
              </a:extLst>
            </p:cNvPr>
            <p:cNvSpPr/>
            <p:nvPr/>
          </p:nvSpPr>
          <p:spPr>
            <a:xfrm>
              <a:off x="903198" y="3951213"/>
              <a:ext cx="10872241" cy="204216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2EC94F-0C9C-AF11-AEF2-999C54EAFA15}"/>
              </a:ext>
            </a:extLst>
          </p:cNvPr>
          <p:cNvSpPr txBox="1"/>
          <p:nvPr/>
        </p:nvSpPr>
        <p:spPr>
          <a:xfrm flipH="1">
            <a:off x="540001" y="72924"/>
            <a:ext cx="26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1. </a:t>
            </a:r>
            <a:r>
              <a:rPr lang="ko-KR" altLang="en-US" sz="2400" dirty="0"/>
              <a:t>자율주행 </a:t>
            </a:r>
            <a:r>
              <a:rPr lang="en-US" altLang="ko-KR" sz="2400" dirty="0"/>
              <a:t>: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인지</a:t>
            </a:r>
          </a:p>
        </p:txBody>
      </p:sp>
    </p:spTree>
    <p:extLst>
      <p:ext uri="{BB962C8B-B14F-4D97-AF65-F5344CB8AC3E}">
        <p14:creationId xmlns:p14="http://schemas.microsoft.com/office/powerpoint/2010/main" val="3701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0.00143 -0.338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>
                <p:cTn id="8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F89A23A-77B4-A3BC-08EF-24E368E86DD8}"/>
              </a:ext>
            </a:extLst>
          </p:cNvPr>
          <p:cNvSpPr/>
          <p:nvPr/>
        </p:nvSpPr>
        <p:spPr>
          <a:xfrm rot="16200000">
            <a:off x="3669472" y="1500031"/>
            <a:ext cx="634637" cy="1015679"/>
          </a:xfrm>
          <a:prstGeom prst="triangle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F848C8-EDBC-0C46-0D70-96318E541A53}"/>
              </a:ext>
            </a:extLst>
          </p:cNvPr>
          <p:cNvSpPr/>
          <p:nvPr/>
        </p:nvSpPr>
        <p:spPr>
          <a:xfrm>
            <a:off x="706001" y="1219200"/>
            <a:ext cx="2667657" cy="15316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" name="Google Shape;403;p61">
            <a:extLst>
              <a:ext uri="{FF2B5EF4-FFF2-40B4-BE49-F238E27FC236}">
                <a16:creationId xmlns:a16="http://schemas.microsoft.com/office/drawing/2014/main" id="{05E20F2D-511F-87AD-AD93-75C3FD513A47}"/>
              </a:ext>
            </a:extLst>
          </p:cNvPr>
          <p:cNvSpPr/>
          <p:nvPr/>
        </p:nvSpPr>
        <p:spPr>
          <a:xfrm>
            <a:off x="4201611" y="0"/>
            <a:ext cx="4942390" cy="5143496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17" name="Google Shape;334;p53">
            <a:extLst>
              <a:ext uri="{FF2B5EF4-FFF2-40B4-BE49-F238E27FC236}">
                <a16:creationId xmlns:a16="http://schemas.microsoft.com/office/drawing/2014/main" id="{36B56606-6088-F851-9589-7CBD4F8DE5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242" y="622348"/>
            <a:ext cx="3679025" cy="218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45;p54">
            <a:extLst>
              <a:ext uri="{FF2B5EF4-FFF2-40B4-BE49-F238E27FC236}">
                <a16:creationId xmlns:a16="http://schemas.microsoft.com/office/drawing/2014/main" id="{2D1D4E56-86F1-0668-51B9-A9F3E875878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4242" y="3002280"/>
            <a:ext cx="3679025" cy="197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584E868A-B4AF-7909-74F4-FAC833F05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94" y="-1842"/>
            <a:ext cx="1253067" cy="140546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5DC608-995F-AE9C-40A8-3A749047A810}"/>
              </a:ext>
            </a:extLst>
          </p:cNvPr>
          <p:cNvGrpSpPr/>
          <p:nvPr/>
        </p:nvGrpSpPr>
        <p:grpSpPr>
          <a:xfrm>
            <a:off x="549428" y="72924"/>
            <a:ext cx="2705365" cy="484749"/>
            <a:chOff x="549428" y="72924"/>
            <a:chExt cx="2705365" cy="484749"/>
          </a:xfrm>
        </p:grpSpPr>
        <p:cxnSp>
          <p:nvCxnSpPr>
            <p:cNvPr id="11" name="Google Shape;328;p53"/>
            <p:cNvCxnSpPr/>
            <p:nvPr/>
          </p:nvCxnSpPr>
          <p:spPr>
            <a:xfrm>
              <a:off x="587136" y="557673"/>
              <a:ext cx="2667657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B2C283-6FA9-1E4B-E9A6-894AF06DC5D0}"/>
                </a:ext>
              </a:extLst>
            </p:cNvPr>
            <p:cNvSpPr txBox="1"/>
            <p:nvPr/>
          </p:nvSpPr>
          <p:spPr>
            <a:xfrm flipH="1">
              <a:off x="549428" y="72924"/>
              <a:ext cx="2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1. </a:t>
              </a:r>
              <a:r>
                <a:rPr lang="ko-KR" altLang="en-US" sz="2400" dirty="0"/>
                <a:t>자율주행 </a:t>
              </a:r>
              <a:r>
                <a:rPr lang="en-US" altLang="ko-KR" sz="2400" dirty="0"/>
                <a:t>:</a:t>
              </a:r>
              <a:r>
                <a:rPr lang="en-US" altLang="ko-KR" sz="2400" b="1" dirty="0"/>
                <a:t> </a:t>
              </a:r>
              <a:r>
                <a:rPr lang="ko-KR" altLang="en-US" sz="2400" b="1" dirty="0"/>
                <a:t>판단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50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8" name="Google Shape;403;p61">
            <a:extLst>
              <a:ext uri="{FF2B5EF4-FFF2-40B4-BE49-F238E27FC236}">
                <a16:creationId xmlns:a16="http://schemas.microsoft.com/office/drawing/2014/main" id="{9BCE35AF-9E13-D6C9-1F09-16D470294AE8}"/>
              </a:ext>
            </a:extLst>
          </p:cNvPr>
          <p:cNvSpPr/>
          <p:nvPr/>
        </p:nvSpPr>
        <p:spPr>
          <a:xfrm>
            <a:off x="3253740" y="3171001"/>
            <a:ext cx="541782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lang="en-US" altLang="ko-KR" sz="1800" dirty="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Google Shape;403;p61">
            <a:extLst>
              <a:ext uri="{FF2B5EF4-FFF2-40B4-BE49-F238E27FC236}">
                <a16:creationId xmlns:a16="http://schemas.microsoft.com/office/drawing/2014/main" id="{0F8D283E-AE29-25A7-87C8-436F7B3A0A11}"/>
              </a:ext>
            </a:extLst>
          </p:cNvPr>
          <p:cNvSpPr/>
          <p:nvPr/>
        </p:nvSpPr>
        <p:spPr>
          <a:xfrm>
            <a:off x="3253740" y="1417739"/>
            <a:ext cx="541782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lang="en-US" altLang="ko-KR" sz="18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785B49-BD70-1BAF-5BA3-68920433E3E9}"/>
              </a:ext>
            </a:extLst>
          </p:cNvPr>
          <p:cNvGrpSpPr/>
          <p:nvPr/>
        </p:nvGrpSpPr>
        <p:grpSpPr>
          <a:xfrm>
            <a:off x="667901" y="1155060"/>
            <a:ext cx="8154181" cy="1576228"/>
            <a:chOff x="890534" y="1540080"/>
            <a:chExt cx="10872241" cy="210163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467E0F9-473C-04E5-25AA-5A237D2F2C23}"/>
                </a:ext>
              </a:extLst>
            </p:cNvPr>
            <p:cNvGrpSpPr/>
            <p:nvPr/>
          </p:nvGrpSpPr>
          <p:grpSpPr>
            <a:xfrm>
              <a:off x="890534" y="1599557"/>
              <a:ext cx="10872241" cy="2042160"/>
              <a:chOff x="903198" y="3951213"/>
              <a:chExt cx="10872241" cy="2042160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B4393A0D-2CB4-4298-8515-A1783A4198E5}"/>
                  </a:ext>
                </a:extLst>
              </p:cNvPr>
              <p:cNvGrpSpPr/>
              <p:nvPr/>
            </p:nvGrpSpPr>
            <p:grpSpPr>
              <a:xfrm>
                <a:off x="4498210" y="4301183"/>
                <a:ext cx="6860670" cy="1359312"/>
                <a:chOff x="4498210" y="4301183"/>
                <a:chExt cx="6860670" cy="1359312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BF4E498-7C58-B137-3DD2-7681932B7684}"/>
                    </a:ext>
                  </a:extLst>
                </p:cNvPr>
                <p:cNvSpPr/>
                <p:nvPr/>
              </p:nvSpPr>
              <p:spPr>
                <a:xfrm>
                  <a:off x="4498210" y="4368800"/>
                  <a:ext cx="6860670" cy="1291695"/>
                </a:xfrm>
                <a:prstGeom prst="rect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4FEF366-F36A-1788-16A2-C71A19654D2E}"/>
                    </a:ext>
                  </a:extLst>
                </p:cNvPr>
                <p:cNvSpPr/>
                <p:nvPr/>
              </p:nvSpPr>
              <p:spPr>
                <a:xfrm>
                  <a:off x="7631219" y="4301183"/>
                  <a:ext cx="833339" cy="135233"/>
                </a:xfrm>
                <a:prstGeom prst="rect">
                  <a:avLst/>
                </a:prstGeom>
                <a:solidFill>
                  <a:srgbClr val="FFF8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</p:grp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5D096E4-52DE-EE12-7A13-753EEFB23719}"/>
                  </a:ext>
                </a:extLst>
              </p:cNvPr>
              <p:cNvSpPr/>
              <p:nvPr/>
            </p:nvSpPr>
            <p:spPr>
              <a:xfrm>
                <a:off x="903198" y="3951213"/>
                <a:ext cx="10872241" cy="204216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35A2686A-FEAB-9B3F-EE69-27AC65F92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243" y="1540080"/>
              <a:ext cx="867684" cy="1061529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91DFBD3-3128-4CB2-1038-DB7D3A562357}"/>
                </a:ext>
              </a:extLst>
            </p:cNvPr>
            <p:cNvGrpSpPr/>
            <p:nvPr/>
          </p:nvGrpSpPr>
          <p:grpSpPr>
            <a:xfrm>
              <a:off x="5034716" y="2087489"/>
              <a:ext cx="1109078" cy="1113665"/>
              <a:chOff x="5034716" y="2087489"/>
              <a:chExt cx="1109078" cy="1113665"/>
            </a:xfrm>
          </p:grpSpPr>
          <p:pic>
            <p:nvPicPr>
              <p:cNvPr id="14" name="그림 13" descr="기어이(가) 표시된 사진&#10;&#10;자동 생성된 설명">
                <a:extLst>
                  <a:ext uri="{FF2B5EF4-FFF2-40B4-BE49-F238E27FC236}">
                    <a16:creationId xmlns:a16="http://schemas.microsoft.com/office/drawing/2014/main" id="{C0E75CEC-320D-7B03-FE28-6F98745B7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1756" y="2124828"/>
                <a:ext cx="1062038" cy="1076326"/>
              </a:xfrm>
              <a:prstGeom prst="rect">
                <a:avLst/>
              </a:prstGeom>
            </p:spPr>
          </p:pic>
          <p:sp>
            <p:nvSpPr>
              <p:cNvPr id="23" name="화살표: 오른쪽으로 구부러짐 22">
                <a:extLst>
                  <a:ext uri="{FF2B5EF4-FFF2-40B4-BE49-F238E27FC236}">
                    <a16:creationId xmlns:a16="http://schemas.microsoft.com/office/drawing/2014/main" id="{39F5A081-24CE-3EE3-275A-3F8E7EFE914A}"/>
                  </a:ext>
                </a:extLst>
              </p:cNvPr>
              <p:cNvSpPr/>
              <p:nvPr/>
            </p:nvSpPr>
            <p:spPr>
              <a:xfrm rot="1809839">
                <a:off x="5034716" y="2087489"/>
                <a:ext cx="266700" cy="743832"/>
              </a:xfrm>
              <a:prstGeom prst="curvedRightArrow">
                <a:avLst/>
              </a:prstGeom>
              <a:solidFill>
                <a:schemeClr val="tx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27725B-BF59-AAE5-E919-5F80EC3157F7}"/>
                </a:ext>
              </a:extLst>
            </p:cNvPr>
            <p:cNvSpPr txBox="1"/>
            <p:nvPr/>
          </p:nvSpPr>
          <p:spPr>
            <a:xfrm>
              <a:off x="6291021" y="2571420"/>
              <a:ext cx="501818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핸들링 </a:t>
              </a:r>
              <a:r>
                <a:rPr lang="en-US" altLang="ko-KR" sz="1050" dirty="0"/>
                <a:t>: </a:t>
              </a:r>
              <a:r>
                <a:rPr lang="en-US" altLang="ko-KR" sz="1050" b="1" dirty="0"/>
                <a:t>-0.09 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브레이크 </a:t>
              </a:r>
              <a:r>
                <a:rPr lang="en-US" altLang="ko-KR" sz="1050" dirty="0"/>
                <a:t>: </a:t>
              </a:r>
              <a:r>
                <a:rPr lang="en-US" altLang="ko-KR" sz="1050" b="1" dirty="0"/>
                <a:t>0.3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비상등 </a:t>
              </a:r>
              <a:r>
                <a:rPr lang="en-US" altLang="ko-KR" sz="1050" dirty="0"/>
                <a:t>: </a:t>
              </a:r>
              <a:r>
                <a:rPr lang="en-US" altLang="ko-KR" sz="1050" b="1" dirty="0"/>
                <a:t>on</a:t>
              </a:r>
              <a:r>
                <a:rPr lang="en-US" altLang="ko-KR" sz="1050" dirty="0"/>
                <a:t> …</a:t>
              </a:r>
              <a:endParaRPr lang="ko-KR" altLang="en-US" sz="105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CBCB-B15D-04E1-A2C5-4B999B5945C8}"/>
              </a:ext>
            </a:extLst>
          </p:cNvPr>
          <p:cNvGrpSpPr/>
          <p:nvPr/>
        </p:nvGrpSpPr>
        <p:grpSpPr>
          <a:xfrm>
            <a:off x="549428" y="72924"/>
            <a:ext cx="2705365" cy="484749"/>
            <a:chOff x="549428" y="72924"/>
            <a:chExt cx="2705365" cy="484749"/>
          </a:xfrm>
        </p:grpSpPr>
        <p:cxnSp>
          <p:nvCxnSpPr>
            <p:cNvPr id="3" name="Google Shape;328;p53">
              <a:extLst>
                <a:ext uri="{FF2B5EF4-FFF2-40B4-BE49-F238E27FC236}">
                  <a16:creationId xmlns:a16="http://schemas.microsoft.com/office/drawing/2014/main" id="{65F954A5-0702-9846-83CF-F0FE9FBF2B99}"/>
                </a:ext>
              </a:extLst>
            </p:cNvPr>
            <p:cNvCxnSpPr/>
            <p:nvPr/>
          </p:nvCxnSpPr>
          <p:spPr>
            <a:xfrm>
              <a:off x="587136" y="557673"/>
              <a:ext cx="2667657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B26D44-0A28-0D0F-C4CF-940590BA7F26}"/>
                </a:ext>
              </a:extLst>
            </p:cNvPr>
            <p:cNvSpPr txBox="1"/>
            <p:nvPr/>
          </p:nvSpPr>
          <p:spPr>
            <a:xfrm flipH="1">
              <a:off x="549428" y="72924"/>
              <a:ext cx="2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1. </a:t>
              </a:r>
              <a:r>
                <a:rPr lang="ko-KR" altLang="en-US" sz="2400" dirty="0"/>
                <a:t>자율주행 </a:t>
              </a:r>
              <a:r>
                <a:rPr lang="en-US" altLang="ko-KR" sz="2400" dirty="0"/>
                <a:t>:</a:t>
              </a:r>
              <a:r>
                <a:rPr lang="en-US" altLang="ko-KR" sz="2400" b="1" dirty="0"/>
                <a:t> </a:t>
              </a:r>
              <a:r>
                <a:rPr lang="ko-KR" altLang="en-US" sz="2400" b="1" dirty="0"/>
                <a:t>제어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315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-0.00026 0.346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56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540000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329;p53"/>
          <p:cNvSpPr txBox="1"/>
          <p:nvPr/>
        </p:nvSpPr>
        <p:spPr>
          <a:xfrm>
            <a:off x="540000" y="75850"/>
            <a:ext cx="2667657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solidFill>
                  <a:srgbClr val="3F3F3F"/>
                </a:solidFill>
                <a:latin typeface="Abadi" panose="020B0604020104020204" pitchFamily="34" charset="0"/>
                <a:ea typeface="배달의민족 주아" panose="02020603020101020101" pitchFamily="18" charset="-127"/>
              </a:rPr>
              <a:t>프로젝트 설계</a:t>
            </a:r>
            <a:endParaRPr sz="1100" dirty="0">
              <a:latin typeface="Abadi" panose="020B0604020104020204" pitchFamily="34" charset="0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5F7B7-C927-3ED9-F152-5FF399654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57" y="926382"/>
            <a:ext cx="6365685" cy="32907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7300F3-DA64-9279-1CD7-69C0FB825F80}"/>
              </a:ext>
            </a:extLst>
          </p:cNvPr>
          <p:cNvSpPr txBox="1"/>
          <p:nvPr/>
        </p:nvSpPr>
        <p:spPr>
          <a:xfrm flipH="1">
            <a:off x="5487736" y="4354992"/>
            <a:ext cx="186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46573-5A2B-3B5F-22D5-96FAABF085CF}"/>
              </a:ext>
            </a:extLst>
          </p:cNvPr>
          <p:cNvSpPr txBox="1"/>
          <p:nvPr/>
        </p:nvSpPr>
        <p:spPr>
          <a:xfrm flipH="1">
            <a:off x="3207657" y="2684717"/>
            <a:ext cx="50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D1A107-C3EB-E591-9E2E-E8D7F814BFD6}"/>
              </a:ext>
            </a:extLst>
          </p:cNvPr>
          <p:cNvSpPr txBox="1"/>
          <p:nvPr/>
        </p:nvSpPr>
        <p:spPr>
          <a:xfrm flipH="1">
            <a:off x="1282845" y="2684717"/>
            <a:ext cx="50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BDF40B2-2574-F3C5-FF9F-2738DEC81603}"/>
              </a:ext>
            </a:extLst>
          </p:cNvPr>
          <p:cNvSpPr/>
          <p:nvPr/>
        </p:nvSpPr>
        <p:spPr>
          <a:xfrm rot="5400000">
            <a:off x="6152500" y="542043"/>
            <a:ext cx="540000" cy="39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0.25503 0.16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8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503 0.1645 L -0.47153 0.166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E5728F-F26A-DC16-11CB-BCFBBA44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5441"/>
            <a:ext cx="9100182" cy="956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38AB1-170A-47C4-6590-3F9CD93B4167}"/>
              </a:ext>
            </a:extLst>
          </p:cNvPr>
          <p:cNvSpPr txBox="1"/>
          <p:nvPr/>
        </p:nvSpPr>
        <p:spPr>
          <a:xfrm>
            <a:off x="87630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4A673-B8CA-427E-5C36-336268AB8A5A}"/>
              </a:ext>
            </a:extLst>
          </p:cNvPr>
          <p:cNvSpPr txBox="1"/>
          <p:nvPr/>
        </p:nvSpPr>
        <p:spPr>
          <a:xfrm>
            <a:off x="389382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판단</a:t>
            </a:r>
            <a:endParaRPr lang="ko-KR" alt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60731-3DCF-6FBA-281C-8AD1AC182E21}"/>
              </a:ext>
            </a:extLst>
          </p:cNvPr>
          <p:cNvSpPr txBox="1"/>
          <p:nvPr/>
        </p:nvSpPr>
        <p:spPr>
          <a:xfrm>
            <a:off x="698754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제어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95E2C02-9B5C-A8B4-C66A-1227B18F506F}"/>
              </a:ext>
            </a:extLst>
          </p:cNvPr>
          <p:cNvSpPr/>
          <p:nvPr/>
        </p:nvSpPr>
        <p:spPr>
          <a:xfrm>
            <a:off x="2683492" y="2078890"/>
            <a:ext cx="757451" cy="3889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21BD3BD-03C2-F496-C3A9-C99751BBAA6E}"/>
              </a:ext>
            </a:extLst>
          </p:cNvPr>
          <p:cNvSpPr/>
          <p:nvPr/>
        </p:nvSpPr>
        <p:spPr>
          <a:xfrm>
            <a:off x="5734563" y="2078890"/>
            <a:ext cx="757451" cy="3889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D407B-9781-46B5-5494-FB76021D7410}"/>
              </a:ext>
            </a:extLst>
          </p:cNvPr>
          <p:cNvSpPr txBox="1"/>
          <p:nvPr/>
        </p:nvSpPr>
        <p:spPr>
          <a:xfrm flipH="1">
            <a:off x="876300" y="96008"/>
            <a:ext cx="186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</p:spTree>
    <p:extLst>
      <p:ext uri="{BB962C8B-B14F-4D97-AF65-F5344CB8AC3E}">
        <p14:creationId xmlns:p14="http://schemas.microsoft.com/office/powerpoint/2010/main" val="78454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p57"/>
          <p:cNvSpPr txBox="1"/>
          <p:nvPr/>
        </p:nvSpPr>
        <p:spPr>
          <a:xfrm>
            <a:off x="540000" y="75851"/>
            <a:ext cx="2667656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ko-KR" altLang="en-US" sz="2700" dirty="0">
                <a:latin typeface="Abadi" panose="020B0604020104020204" pitchFamily="34" charset="0"/>
                <a:ea typeface="배달의민족 주아" panose="02020603020101020101" pitchFamily="18" charset="-127"/>
              </a:rPr>
              <a:t>자율주행 흐름</a:t>
            </a:r>
            <a:endParaRPr sz="2700" dirty="0">
              <a:latin typeface="Abadi" panose="020B0604020104020204" pitchFamily="34" charset="0"/>
              <a:ea typeface="배달의민족 주아" panose="02020603020101020101" pitchFamily="18" charset="-127"/>
            </a:endParaRPr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 descr="자동차, 도로, 실외, 장치이(가) 표시된 사진&#10;&#10;자동 생성된 설명">
            <a:extLst>
              <a:ext uri="{FF2B5EF4-FFF2-40B4-BE49-F238E27FC236}">
                <a16:creationId xmlns:a16="http://schemas.microsoft.com/office/drawing/2014/main" id="{988603DD-EDFA-BFA7-2396-AAFE27A25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pic>
        <p:nvPicPr>
          <p:cNvPr id="15" name="그림 14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B9EFA8DC-8A9F-69F3-773E-985F22F5E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2" y="1637746"/>
            <a:ext cx="914936" cy="6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p57"/>
          <p:cNvSpPr txBox="1"/>
          <p:nvPr/>
        </p:nvSpPr>
        <p:spPr>
          <a:xfrm>
            <a:off x="540000" y="75851"/>
            <a:ext cx="2667656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ko-KR" altLang="en-US" sz="2700" dirty="0">
                <a:latin typeface="Abadi" panose="020B0604020104020204" pitchFamily="34" charset="0"/>
                <a:ea typeface="배달의민족 주아" panose="02020603020101020101" pitchFamily="18" charset="-127"/>
              </a:rPr>
              <a:t>자율주행 흐름</a:t>
            </a:r>
            <a:endParaRPr sz="2700" dirty="0">
              <a:latin typeface="Abadi" panose="020B0604020104020204" pitchFamily="34" charset="0"/>
              <a:ea typeface="배달의민족 주아" panose="02020603020101020101" pitchFamily="18" charset="-127"/>
            </a:endParaRPr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 descr="자동차, 도로, 실외, 장치이(가) 표시된 사진&#10;&#10;자동 생성된 설명">
            <a:extLst>
              <a:ext uri="{FF2B5EF4-FFF2-40B4-BE49-F238E27FC236}">
                <a16:creationId xmlns:a16="http://schemas.microsoft.com/office/drawing/2014/main" id="{988603DD-EDFA-BFA7-2396-AAFE27A25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그림 14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B9EFA8DC-8A9F-69F3-773E-985F22F5E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2" y="1637746"/>
            <a:ext cx="914936" cy="609958"/>
          </a:xfrm>
          <a:prstGeom prst="rect">
            <a:avLst/>
          </a:prstGeom>
        </p:spPr>
      </p:pic>
      <p:pic>
        <p:nvPicPr>
          <p:cNvPr id="3" name="그림 2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031614FE-518D-E2FE-D450-DB1F85680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06" y="1571951"/>
            <a:ext cx="1013388" cy="67575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0443F10-A2C6-62A2-8278-ECBDC538F97A}"/>
              </a:ext>
            </a:extLst>
          </p:cNvPr>
          <p:cNvGrpSpPr/>
          <p:nvPr/>
        </p:nvGrpSpPr>
        <p:grpSpPr>
          <a:xfrm>
            <a:off x="3702878" y="1285156"/>
            <a:ext cx="480422" cy="573590"/>
            <a:chOff x="5027482" y="1517206"/>
            <a:chExt cx="640562" cy="764786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26F2CE23-B029-4661-D196-74AB65DF3A22}"/>
                </a:ext>
              </a:extLst>
            </p:cNvPr>
            <p:cNvSpPr/>
            <p:nvPr/>
          </p:nvSpPr>
          <p:spPr>
            <a:xfrm rot="7523443">
              <a:off x="5211542" y="1718270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892A10A8-A49D-9F2A-57B8-763F5CA280C9}"/>
                </a:ext>
              </a:extLst>
            </p:cNvPr>
            <p:cNvSpPr/>
            <p:nvPr/>
          </p:nvSpPr>
          <p:spPr>
            <a:xfrm rot="9495707">
              <a:off x="5517573" y="1517206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B6BA568-F5F2-BDB6-FC03-942A85A432BB}"/>
                </a:ext>
              </a:extLst>
            </p:cNvPr>
            <p:cNvSpPr/>
            <p:nvPr/>
          </p:nvSpPr>
          <p:spPr>
            <a:xfrm rot="6070490">
              <a:off x="5143229" y="2015774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753C435-B5DA-71EC-37D0-667978B77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58" y="48325"/>
            <a:ext cx="1262282" cy="137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p57"/>
          <p:cNvSpPr txBox="1"/>
          <p:nvPr/>
        </p:nvSpPr>
        <p:spPr>
          <a:xfrm>
            <a:off x="540000" y="75851"/>
            <a:ext cx="2667656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ko-KR" altLang="en-US" sz="2700" dirty="0">
                <a:latin typeface="Abadi" panose="020B0604020104020204" pitchFamily="34" charset="0"/>
                <a:ea typeface="배달의민족 주아" panose="02020603020101020101" pitchFamily="18" charset="-127"/>
              </a:rPr>
              <a:t>자율주행 흐름</a:t>
            </a:r>
            <a:endParaRPr sz="2700" dirty="0">
              <a:latin typeface="Abadi" panose="020B0604020104020204" pitchFamily="34" charset="0"/>
              <a:ea typeface="배달의민족 주아" panose="02020603020101020101" pitchFamily="18" charset="-127"/>
            </a:endParaRPr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 descr="자동차, 도로, 실외, 장치이(가) 표시된 사진&#10;&#10;자동 생성된 설명">
            <a:extLst>
              <a:ext uri="{FF2B5EF4-FFF2-40B4-BE49-F238E27FC236}">
                <a16:creationId xmlns:a16="http://schemas.microsoft.com/office/drawing/2014/main" id="{988603DD-EDFA-BFA7-2396-AAFE27A25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그림 14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B9EFA8DC-8A9F-69F3-773E-985F22F5E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2" y="1637746"/>
            <a:ext cx="914936" cy="609958"/>
          </a:xfrm>
          <a:prstGeom prst="rect">
            <a:avLst/>
          </a:prstGeom>
        </p:spPr>
      </p:pic>
      <p:pic>
        <p:nvPicPr>
          <p:cNvPr id="3" name="그림 2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031614FE-518D-E2FE-D450-DB1F85680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203" y="1497099"/>
            <a:ext cx="1611594" cy="107465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A80110-C1F1-7E88-373F-F58E5EAC7864}"/>
              </a:ext>
            </a:extLst>
          </p:cNvPr>
          <p:cNvCxnSpPr/>
          <p:nvPr/>
        </p:nvCxnSpPr>
        <p:spPr>
          <a:xfrm flipH="1">
            <a:off x="3766203" y="2571750"/>
            <a:ext cx="255464" cy="56091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A024241-DCB0-1ACA-DB85-258AAE35D0EB}"/>
              </a:ext>
            </a:extLst>
          </p:cNvPr>
          <p:cNvSpPr/>
          <p:nvPr/>
        </p:nvSpPr>
        <p:spPr>
          <a:xfrm>
            <a:off x="4368799" y="2388351"/>
            <a:ext cx="406400" cy="76411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1799999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9" name="그림 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23CFDFD1-E866-22E6-7B80-1E6610B51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5" y="-7809"/>
            <a:ext cx="1253067" cy="140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p57"/>
          <p:cNvSpPr txBox="1"/>
          <p:nvPr/>
        </p:nvSpPr>
        <p:spPr>
          <a:xfrm>
            <a:off x="540000" y="75851"/>
            <a:ext cx="2667656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ko-KR" altLang="en-US" sz="2700" dirty="0">
                <a:latin typeface="Abadi" panose="020B0604020104020204" pitchFamily="34" charset="0"/>
                <a:ea typeface="배달의민족 주아" panose="02020603020101020101" pitchFamily="18" charset="-127"/>
              </a:rPr>
              <a:t>자율주행 흐름</a:t>
            </a:r>
            <a:endParaRPr sz="2700" dirty="0">
              <a:latin typeface="Abadi" panose="020B0604020104020204" pitchFamily="34" charset="0"/>
              <a:ea typeface="배달의민족 주아" panose="02020603020101020101" pitchFamily="18" charset="-127"/>
            </a:endParaRPr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 descr="자동차, 도로, 실외, 장치이(가) 표시된 사진&#10;&#10;자동 생성된 설명">
            <a:extLst>
              <a:ext uri="{FF2B5EF4-FFF2-40B4-BE49-F238E27FC236}">
                <a16:creationId xmlns:a16="http://schemas.microsoft.com/office/drawing/2014/main" id="{988603DD-EDFA-BFA7-2396-AAFE27A25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그림 14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B9EFA8DC-8A9F-69F3-773E-985F22F5E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2" y="1637746"/>
            <a:ext cx="914936" cy="609958"/>
          </a:xfrm>
          <a:prstGeom prst="rect">
            <a:avLst/>
          </a:prstGeom>
        </p:spPr>
      </p:pic>
      <p:pic>
        <p:nvPicPr>
          <p:cNvPr id="3" name="그림 2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031614FE-518D-E2FE-D450-DB1F85680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203" y="1497099"/>
            <a:ext cx="1611594" cy="1074652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DB6476C0-5619-3CCC-15D5-9C33978AA589}"/>
              </a:ext>
            </a:extLst>
          </p:cNvPr>
          <p:cNvSpPr/>
          <p:nvPr/>
        </p:nvSpPr>
        <p:spPr>
          <a:xfrm rot="8432497">
            <a:off x="725603" y="2861064"/>
            <a:ext cx="513099" cy="128942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4" name="그림 3" descr="가죽, 신발이(가) 표시된 사진&#10;&#10;자동 생성된 설명">
            <a:extLst>
              <a:ext uri="{FF2B5EF4-FFF2-40B4-BE49-F238E27FC236}">
                <a16:creationId xmlns:a16="http://schemas.microsoft.com/office/drawing/2014/main" id="{4B33A2DD-589F-5F54-61CB-60F478B92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" y="1115347"/>
            <a:ext cx="2230896" cy="20743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076452-1316-68AE-0C69-A0A08AA9610E}"/>
              </a:ext>
            </a:extLst>
          </p:cNvPr>
          <p:cNvGrpSpPr/>
          <p:nvPr/>
        </p:nvGrpSpPr>
        <p:grpSpPr>
          <a:xfrm>
            <a:off x="205748" y="1431098"/>
            <a:ext cx="668503" cy="745545"/>
            <a:chOff x="5027482" y="1517206"/>
            <a:chExt cx="640562" cy="764786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D6D4C28D-2918-663F-2264-D4FB9FC44F41}"/>
                </a:ext>
              </a:extLst>
            </p:cNvPr>
            <p:cNvSpPr/>
            <p:nvPr/>
          </p:nvSpPr>
          <p:spPr>
            <a:xfrm rot="7523443">
              <a:off x="5211542" y="1718270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3D3E44B2-1577-B9D1-25C9-20EFE8AB5FBC}"/>
                </a:ext>
              </a:extLst>
            </p:cNvPr>
            <p:cNvSpPr/>
            <p:nvPr/>
          </p:nvSpPr>
          <p:spPr>
            <a:xfrm rot="9495707">
              <a:off x="5517573" y="1517206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6F11616-D05A-AAD4-540D-4B167670EDA8}"/>
                </a:ext>
              </a:extLst>
            </p:cNvPr>
            <p:cNvSpPr/>
            <p:nvPr/>
          </p:nvSpPr>
          <p:spPr>
            <a:xfrm rot="6070490">
              <a:off x="5143229" y="2015774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3B7E618-4621-F499-B726-18B61C29C4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92" y="56794"/>
            <a:ext cx="1148815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3;p61">
            <a:extLst>
              <a:ext uri="{FF2B5EF4-FFF2-40B4-BE49-F238E27FC236}">
                <a16:creationId xmlns:a16="http://schemas.microsoft.com/office/drawing/2014/main" id="{913B53B8-A293-0E4A-73C6-CF79AD6CAD27}"/>
              </a:ext>
            </a:extLst>
          </p:cNvPr>
          <p:cNvSpPr/>
          <p:nvPr/>
        </p:nvSpPr>
        <p:spPr>
          <a:xfrm>
            <a:off x="3893820" y="3176708"/>
            <a:ext cx="477774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lang="en-US" altLang="ko-KR" sz="1800" dirty="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71362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Google Shape;403;p61">
            <a:extLst>
              <a:ext uri="{FF2B5EF4-FFF2-40B4-BE49-F238E27FC236}">
                <a16:creationId xmlns:a16="http://schemas.microsoft.com/office/drawing/2014/main" id="{9E6CEDFB-D97D-1463-BBFC-CAB9B707BE24}"/>
              </a:ext>
            </a:extLst>
          </p:cNvPr>
          <p:cNvSpPr/>
          <p:nvPr/>
        </p:nvSpPr>
        <p:spPr>
          <a:xfrm>
            <a:off x="3893820" y="1401249"/>
            <a:ext cx="477774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9D3CD2-4A36-B2C5-E81F-0138E9155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65" y="3310263"/>
            <a:ext cx="850450" cy="903389"/>
          </a:xfrm>
          <a:prstGeom prst="rect">
            <a:avLst/>
          </a:prstGeom>
        </p:spPr>
      </p:pic>
      <p:pic>
        <p:nvPicPr>
          <p:cNvPr id="15" name="그림 14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F38C670B-80D0-7538-DFBE-ABE03F23C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622" y="1283766"/>
            <a:ext cx="1253067" cy="140546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F24A8E1-5185-4C8F-F117-70EE79B82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01" y="1375817"/>
            <a:ext cx="1148815" cy="1405466"/>
          </a:xfrm>
          <a:prstGeom prst="rect">
            <a:avLst/>
          </a:prstGeom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DBAF4C9-B0C7-1096-A81A-8A7000B70045}"/>
              </a:ext>
            </a:extLst>
          </p:cNvPr>
          <p:cNvSpPr/>
          <p:nvPr/>
        </p:nvSpPr>
        <p:spPr>
          <a:xfrm rot="16200000">
            <a:off x="3488766" y="3254119"/>
            <a:ext cx="634637" cy="1015679"/>
          </a:xfrm>
          <a:prstGeom prst="triangle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8C53C346-7907-4EBF-6592-DE5C017A63AA}"/>
              </a:ext>
            </a:extLst>
          </p:cNvPr>
          <p:cNvSpPr/>
          <p:nvPr/>
        </p:nvSpPr>
        <p:spPr>
          <a:xfrm rot="16200000">
            <a:off x="3488766" y="1484837"/>
            <a:ext cx="634637" cy="1015679"/>
          </a:xfrm>
          <a:prstGeom prst="triangle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66B2CF-2B2A-B546-74A3-0D2F14FEA446}"/>
              </a:ext>
            </a:extLst>
          </p:cNvPr>
          <p:cNvSpPr txBox="1"/>
          <p:nvPr/>
        </p:nvSpPr>
        <p:spPr>
          <a:xfrm flipH="1">
            <a:off x="713620" y="75487"/>
            <a:ext cx="266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</p:spTree>
    <p:extLst>
      <p:ext uri="{BB962C8B-B14F-4D97-AF65-F5344CB8AC3E}">
        <p14:creationId xmlns:p14="http://schemas.microsoft.com/office/powerpoint/2010/main" val="42648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F89A23A-77B4-A3BC-08EF-24E368E86DD8}"/>
              </a:ext>
            </a:extLst>
          </p:cNvPr>
          <p:cNvSpPr/>
          <p:nvPr/>
        </p:nvSpPr>
        <p:spPr>
          <a:xfrm rot="16200000">
            <a:off x="3625111" y="3237391"/>
            <a:ext cx="634637" cy="1015679"/>
          </a:xfrm>
          <a:prstGeom prst="triangle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71362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F848C8-EDBC-0C46-0D70-96318E541A53}"/>
              </a:ext>
            </a:extLst>
          </p:cNvPr>
          <p:cNvSpPr/>
          <p:nvPr/>
        </p:nvSpPr>
        <p:spPr>
          <a:xfrm>
            <a:off x="690761" y="2979420"/>
            <a:ext cx="2667657" cy="15316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37C698-0F55-2399-CE46-A35C7CAE323F}"/>
              </a:ext>
            </a:extLst>
          </p:cNvPr>
          <p:cNvGrpSpPr/>
          <p:nvPr/>
        </p:nvGrpSpPr>
        <p:grpSpPr>
          <a:xfrm>
            <a:off x="4201611" y="0"/>
            <a:ext cx="4942390" cy="5143496"/>
            <a:chOff x="5602147" y="-1"/>
            <a:chExt cx="6589853" cy="6857995"/>
          </a:xfrm>
        </p:grpSpPr>
        <p:sp>
          <p:nvSpPr>
            <p:cNvPr id="14" name="Google Shape;403;p61">
              <a:extLst>
                <a:ext uri="{FF2B5EF4-FFF2-40B4-BE49-F238E27FC236}">
                  <a16:creationId xmlns:a16="http://schemas.microsoft.com/office/drawing/2014/main" id="{05E20F2D-511F-87AD-AD93-75C3FD513A47}"/>
                </a:ext>
              </a:extLst>
            </p:cNvPr>
            <p:cNvSpPr/>
            <p:nvPr/>
          </p:nvSpPr>
          <p:spPr>
            <a:xfrm>
              <a:off x="5602147" y="-1"/>
              <a:ext cx="6589853" cy="6857995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DDECC44-8643-9517-DAEE-A7A11F3ADB57}"/>
                </a:ext>
              </a:extLst>
            </p:cNvPr>
            <p:cNvGrpSpPr/>
            <p:nvPr/>
          </p:nvGrpSpPr>
          <p:grpSpPr>
            <a:xfrm>
              <a:off x="5862608" y="347990"/>
              <a:ext cx="6038877" cy="6224260"/>
              <a:chOff x="5862608" y="347990"/>
              <a:chExt cx="6038877" cy="6224260"/>
            </a:xfrm>
          </p:grpSpPr>
          <p:pic>
            <p:nvPicPr>
              <p:cNvPr id="12" name="Google Shape;243;p45">
                <a:extLst>
                  <a:ext uri="{FF2B5EF4-FFF2-40B4-BE49-F238E27FC236}">
                    <a16:creationId xmlns:a16="http://schemas.microsoft.com/office/drawing/2014/main" id="{E0204BB5-5D12-E2C5-607D-545A405FE3A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62608" y="1219200"/>
                <a:ext cx="6038877" cy="535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0D705-4B0A-2862-7122-BF039C3CD2C2}"/>
                  </a:ext>
                </a:extLst>
              </p:cNvPr>
              <p:cNvSpPr txBox="1"/>
              <p:nvPr/>
            </p:nvSpPr>
            <p:spPr>
              <a:xfrm>
                <a:off x="5933692" y="347990"/>
                <a:ext cx="5896708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100" b="1" dirty="0"/>
                  <a:t>가상환경 시뮬레이터</a:t>
                </a:r>
                <a:endParaRPr lang="ko-KR" altLang="en-US" sz="2100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DD94AA5-35CF-1444-E391-68E6F3909245}"/>
              </a:ext>
            </a:extLst>
          </p:cNvPr>
          <p:cNvSpPr txBox="1"/>
          <p:nvPr/>
        </p:nvSpPr>
        <p:spPr>
          <a:xfrm flipH="1">
            <a:off x="713620" y="74033"/>
            <a:ext cx="26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</p:spTree>
    <p:extLst>
      <p:ext uri="{BB962C8B-B14F-4D97-AF65-F5344CB8AC3E}">
        <p14:creationId xmlns:p14="http://schemas.microsoft.com/office/powerpoint/2010/main" val="34958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E1A331F7-1277-18FC-176F-C94F97C8637F}"/>
              </a:ext>
            </a:extLst>
          </p:cNvPr>
          <p:cNvSpPr/>
          <p:nvPr/>
        </p:nvSpPr>
        <p:spPr>
          <a:xfrm rot="16200000">
            <a:off x="3625111" y="3237391"/>
            <a:ext cx="634637" cy="1015679"/>
          </a:xfrm>
          <a:prstGeom prst="triangle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71362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F848C8-EDBC-0C46-0D70-96318E541A53}"/>
              </a:ext>
            </a:extLst>
          </p:cNvPr>
          <p:cNvSpPr/>
          <p:nvPr/>
        </p:nvSpPr>
        <p:spPr>
          <a:xfrm>
            <a:off x="690761" y="2979420"/>
            <a:ext cx="2667657" cy="15316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" name="Google Shape;403;p61">
            <a:extLst>
              <a:ext uri="{FF2B5EF4-FFF2-40B4-BE49-F238E27FC236}">
                <a16:creationId xmlns:a16="http://schemas.microsoft.com/office/drawing/2014/main" id="{05E20F2D-511F-87AD-AD93-75C3FD513A47}"/>
              </a:ext>
            </a:extLst>
          </p:cNvPr>
          <p:cNvSpPr/>
          <p:nvPr/>
        </p:nvSpPr>
        <p:spPr>
          <a:xfrm>
            <a:off x="4201611" y="0"/>
            <a:ext cx="4942390" cy="5143496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7" name="그림 6" descr="도로, 실외, 자동차, 고속도로이(가) 표시된 사진&#10;&#10;자동 생성된 설명">
            <a:extLst>
              <a:ext uri="{FF2B5EF4-FFF2-40B4-BE49-F238E27FC236}">
                <a16:creationId xmlns:a16="http://schemas.microsoft.com/office/drawing/2014/main" id="{59F44BD8-E2A7-2690-9EDE-9F0703EE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39" y="106365"/>
            <a:ext cx="4693731" cy="2958470"/>
          </a:xfrm>
          <a:prstGeom prst="rect">
            <a:avLst/>
          </a:prstGeom>
        </p:spPr>
      </p:pic>
      <p:pic>
        <p:nvPicPr>
          <p:cNvPr id="10" name="그림 9" descr="실내, 카메라, 하얀색이(가) 표시된 사진&#10;&#10;자동 생성된 설명">
            <a:extLst>
              <a:ext uri="{FF2B5EF4-FFF2-40B4-BE49-F238E27FC236}">
                <a16:creationId xmlns:a16="http://schemas.microsoft.com/office/drawing/2014/main" id="{1E048394-A959-9935-8038-058AB0BA4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39" y="2935108"/>
            <a:ext cx="4693731" cy="208697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5DD29D9D-A48D-D02F-7D6F-54CF7EECC879}"/>
              </a:ext>
            </a:extLst>
          </p:cNvPr>
          <p:cNvSpPr/>
          <p:nvPr/>
        </p:nvSpPr>
        <p:spPr>
          <a:xfrm>
            <a:off x="6296095" y="1624965"/>
            <a:ext cx="493325" cy="4275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187CFF1-8C29-8599-5AFB-E12905679400}"/>
              </a:ext>
            </a:extLst>
          </p:cNvPr>
          <p:cNvSpPr/>
          <p:nvPr/>
        </p:nvSpPr>
        <p:spPr>
          <a:xfrm>
            <a:off x="7768590" y="1727835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4DC639C-9470-28B6-C77F-34C525B9E73E}"/>
              </a:ext>
            </a:extLst>
          </p:cNvPr>
          <p:cNvSpPr/>
          <p:nvPr/>
        </p:nvSpPr>
        <p:spPr>
          <a:xfrm>
            <a:off x="6377530" y="1379222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9D58418-98BD-43B6-7495-7CDFCA4CCDB5}"/>
              </a:ext>
            </a:extLst>
          </p:cNvPr>
          <p:cNvSpPr/>
          <p:nvPr/>
        </p:nvSpPr>
        <p:spPr>
          <a:xfrm>
            <a:off x="6375625" y="2164081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01D42E3-5348-E446-8E29-4C39A9C0409B}"/>
              </a:ext>
            </a:extLst>
          </p:cNvPr>
          <p:cNvSpPr/>
          <p:nvPr/>
        </p:nvSpPr>
        <p:spPr>
          <a:xfrm>
            <a:off x="5036820" y="1727835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E4EC26A-9085-ACCF-245A-2AC80701C723}"/>
              </a:ext>
            </a:extLst>
          </p:cNvPr>
          <p:cNvSpPr/>
          <p:nvPr/>
        </p:nvSpPr>
        <p:spPr>
          <a:xfrm>
            <a:off x="6722848" y="3375658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35C56FF-755D-F869-ECCF-0940F16BDDB8}"/>
              </a:ext>
            </a:extLst>
          </p:cNvPr>
          <p:cNvSpPr/>
          <p:nvPr/>
        </p:nvSpPr>
        <p:spPr>
          <a:xfrm>
            <a:off x="6836633" y="3898689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729B574-730B-0547-914E-653CC800A45F}"/>
              </a:ext>
            </a:extLst>
          </p:cNvPr>
          <p:cNvSpPr/>
          <p:nvPr/>
        </p:nvSpPr>
        <p:spPr>
          <a:xfrm>
            <a:off x="6745708" y="4412741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634889-9D92-E251-0605-9E9453369FDD}"/>
              </a:ext>
            </a:extLst>
          </p:cNvPr>
          <p:cNvSpPr/>
          <p:nvPr/>
        </p:nvSpPr>
        <p:spPr>
          <a:xfrm>
            <a:off x="6008888" y="3390135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3954424-59A8-D72C-0FB3-5DC6C885FB9F}"/>
              </a:ext>
            </a:extLst>
          </p:cNvPr>
          <p:cNvSpPr/>
          <p:nvPr/>
        </p:nvSpPr>
        <p:spPr>
          <a:xfrm>
            <a:off x="5334000" y="3390135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9BF5FB9-A51B-57B2-68B8-67E27CA9ED04}"/>
              </a:ext>
            </a:extLst>
          </p:cNvPr>
          <p:cNvSpPr/>
          <p:nvPr/>
        </p:nvSpPr>
        <p:spPr>
          <a:xfrm>
            <a:off x="5369021" y="4412741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A25DC15-D404-442A-D973-CBB9B9BF32ED}"/>
              </a:ext>
            </a:extLst>
          </p:cNvPr>
          <p:cNvSpPr/>
          <p:nvPr/>
        </p:nvSpPr>
        <p:spPr>
          <a:xfrm>
            <a:off x="5222439" y="3904022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F80C00-5C61-EA13-5EB2-8456DE797FFC}"/>
              </a:ext>
            </a:extLst>
          </p:cNvPr>
          <p:cNvSpPr/>
          <p:nvPr/>
        </p:nvSpPr>
        <p:spPr>
          <a:xfrm>
            <a:off x="6005304" y="4418074"/>
            <a:ext cx="297180" cy="2781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0212E3E-D8CE-27AB-1FA8-E991755CA9D2}"/>
              </a:ext>
            </a:extLst>
          </p:cNvPr>
          <p:cNvSpPr/>
          <p:nvPr/>
        </p:nvSpPr>
        <p:spPr>
          <a:xfrm>
            <a:off x="5767283" y="3898689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1FFB26B-34B4-CCF4-7845-9539368E8922}"/>
              </a:ext>
            </a:extLst>
          </p:cNvPr>
          <p:cNvSpPr/>
          <p:nvPr/>
        </p:nvSpPr>
        <p:spPr>
          <a:xfrm>
            <a:off x="4276922" y="3931628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71227B5-A5A2-47BE-4506-BB50CBAAE74C}"/>
              </a:ext>
            </a:extLst>
          </p:cNvPr>
          <p:cNvSpPr/>
          <p:nvPr/>
        </p:nvSpPr>
        <p:spPr>
          <a:xfrm>
            <a:off x="5185410" y="3173268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764E2CF-2B40-D56A-CA71-075CA64C73CB}"/>
              </a:ext>
            </a:extLst>
          </p:cNvPr>
          <p:cNvSpPr/>
          <p:nvPr/>
        </p:nvSpPr>
        <p:spPr>
          <a:xfrm>
            <a:off x="5218785" y="4652309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323201-99E9-87F1-F1A5-31BE9EC0AB2F}"/>
              </a:ext>
            </a:extLst>
          </p:cNvPr>
          <p:cNvSpPr txBox="1"/>
          <p:nvPr/>
        </p:nvSpPr>
        <p:spPr>
          <a:xfrm flipH="1">
            <a:off x="713620" y="74033"/>
            <a:ext cx="26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</p:spTree>
    <p:extLst>
      <p:ext uri="{BB962C8B-B14F-4D97-AF65-F5344CB8AC3E}">
        <p14:creationId xmlns:p14="http://schemas.microsoft.com/office/powerpoint/2010/main" val="39676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YELLOW_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724</Words>
  <Application>Microsoft Office PowerPoint</Application>
  <PresentationFormat>화면 슬라이드 쇼(16:9)</PresentationFormat>
  <Paragraphs>126</Paragraphs>
  <Slides>19</Slides>
  <Notes>19</Notes>
  <HiddenSlides>0</HiddenSlides>
  <MMClips>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배달의민족 주아</vt:lpstr>
      <vt:lpstr>Abadi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multicampus</cp:lastModifiedBy>
  <cp:revision>102</cp:revision>
  <dcterms:modified xsi:type="dcterms:W3CDTF">2022-10-22T15:11:41Z</dcterms:modified>
</cp:coreProperties>
</file>